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5"/>
  </p:notesMasterIdLst>
  <p:sldIdLst>
    <p:sldId id="292" r:id="rId2"/>
    <p:sldId id="443" r:id="rId3"/>
    <p:sldId id="444" r:id="rId4"/>
    <p:sldId id="427" r:id="rId5"/>
    <p:sldId id="431" r:id="rId6"/>
    <p:sldId id="309" r:id="rId7"/>
    <p:sldId id="445" r:id="rId8"/>
    <p:sldId id="436" r:id="rId9"/>
    <p:sldId id="437" r:id="rId10"/>
    <p:sldId id="451" r:id="rId11"/>
    <p:sldId id="333" r:id="rId12"/>
    <p:sldId id="441" r:id="rId13"/>
    <p:sldId id="329" r:id="rId14"/>
    <p:sldId id="440" r:id="rId15"/>
    <p:sldId id="388" r:id="rId16"/>
    <p:sldId id="383" r:id="rId17"/>
    <p:sldId id="446" r:id="rId18"/>
    <p:sldId id="447" r:id="rId19"/>
    <p:sldId id="335" r:id="rId20"/>
    <p:sldId id="340" r:id="rId21"/>
    <p:sldId id="344" r:id="rId22"/>
    <p:sldId id="345" r:id="rId23"/>
    <p:sldId id="367" r:id="rId24"/>
    <p:sldId id="347" r:id="rId25"/>
    <p:sldId id="349" r:id="rId26"/>
    <p:sldId id="390" r:id="rId27"/>
    <p:sldId id="458" r:id="rId28"/>
    <p:sldId id="491" r:id="rId29"/>
    <p:sldId id="464" r:id="rId30"/>
    <p:sldId id="465" r:id="rId31"/>
    <p:sldId id="490" r:id="rId32"/>
    <p:sldId id="393" r:id="rId33"/>
    <p:sldId id="453" r:id="rId34"/>
    <p:sldId id="475" r:id="rId35"/>
    <p:sldId id="476" r:id="rId36"/>
    <p:sldId id="406" r:id="rId37"/>
    <p:sldId id="477" r:id="rId38"/>
    <p:sldId id="478" r:id="rId39"/>
    <p:sldId id="479" r:id="rId40"/>
    <p:sldId id="480" r:id="rId41"/>
    <p:sldId id="377" r:id="rId42"/>
    <p:sldId id="374" r:id="rId43"/>
    <p:sldId id="376" r:id="rId44"/>
    <p:sldId id="379" r:id="rId45"/>
    <p:sldId id="380" r:id="rId46"/>
    <p:sldId id="381" r:id="rId47"/>
    <p:sldId id="411" r:id="rId48"/>
    <p:sldId id="483" r:id="rId49"/>
    <p:sldId id="382" r:id="rId50"/>
    <p:sldId id="448" r:id="rId51"/>
    <p:sldId id="462" r:id="rId52"/>
    <p:sldId id="489" r:id="rId53"/>
    <p:sldId id="449" r:id="rId54"/>
  </p:sldIdLst>
  <p:sldSz cx="12192000" cy="6858000"/>
  <p:notesSz cx="7315200" cy="9601200"/>
  <p:embeddedFontLst>
    <p:embeddedFont>
      <p:font typeface="Abadi" panose="020B0604020104020204" pitchFamily="34" charset="0"/>
      <p:regular r:id="rId56"/>
    </p:embeddedFont>
    <p:embeddedFont>
      <p:font typeface="Abadi Extra Light" panose="020B0204020104020204" pitchFamily="34" charset="0"/>
      <p:regular r:id="rId57"/>
    </p:embeddedFont>
    <p:embeddedFont>
      <p:font typeface="Arial Rounded MT Bold" panose="020F0704030504030204" pitchFamily="34" charset="0"/>
      <p:regular r:id="rId58"/>
    </p:embeddedFont>
    <p:embeddedFont>
      <p:font typeface="Cambria Math" panose="02040503050406030204" pitchFamily="18" charset="0"/>
      <p:regular r:id="rId59"/>
    </p:embeddedFont>
  </p:embeddedFontLst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6DC"/>
    <a:srgbClr val="FFF2CC"/>
    <a:srgbClr val="F2F2F2"/>
    <a:srgbClr val="FFC000"/>
    <a:srgbClr val="4472C4"/>
    <a:srgbClr val="FFFFFF"/>
    <a:srgbClr val="C7D4ED"/>
    <a:srgbClr val="000000"/>
    <a:srgbClr val="00B0F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5033" autoAdjust="0"/>
  </p:normalViewPr>
  <p:slideViewPr>
    <p:cSldViewPr snapToGrid="0">
      <p:cViewPr varScale="1">
        <p:scale>
          <a:sx n="105" d="100"/>
          <a:sy n="105" d="100"/>
        </p:scale>
        <p:origin x="4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A7DCC47-DF59-4755-9F3E-68F2447C3582}" type="datetimeFigureOut">
              <a:rPr lang="en-IL" smtClean="0"/>
              <a:t>12/12/2024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0AEF905-E295-46AF-82B9-22BDA7E839B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1805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8657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64010-7E65-3825-B5A1-568FDE6B6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37D9A-9685-44CC-1F5B-5352E1A79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29F46E-2975-E82C-ED1D-84C8C794E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Theorem 1 in (Ogryczak &amp; Sliwinski)</a:t>
            </a: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0AE0F-BDAD-CA54-021C-9137E5080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31471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666D-1373-E12B-DA7E-074EE3C7B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5CA3F-D2EF-12AB-DD3F-3911CCE6AF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AA8F4-6557-745A-5335-7368313B6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1A456-B9EA-921A-6018-88EA01752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3215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41A54-3381-A5C0-26A2-966B29B80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0B7300-02BA-13CD-4FEC-E4FF96591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15B5D5-D107-D65C-23E3-52FAD9C6C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SG" b="1" u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does not work because it changes the structure of P1.</a:t>
            </a: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F1FF0-8E4F-50D4-9377-3AA35DFF4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45627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2EDB9-EBA2-EC13-A0F8-B56B533D8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2A80A-3A5B-8879-A36B-EA2A281AC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87A731-F803-3C9F-1A2E-B607A84EC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BA916-E903-12C2-3DA2-9D8E5D957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54943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0B2F9-C20E-3020-AADC-AAA6E279F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F2328E-8D8D-CE0C-C7AB-7880B6490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FD8176-608B-43AC-948F-63EFB3813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b="1" u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paper provides a comparison to other definitions (Appendix H)</a:t>
            </a: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0230-270F-C0E9-AD0F-6B220CA13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28010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66A3B-4E41-3B38-89BF-F1BBD5A3A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D5D7B4-1EF6-BC87-4F36-FDD6D9CEE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63FC42-024F-5BC3-39DF-D70ECCF9E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3EC12-B11F-8A3E-5B3B-6454C05C6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20241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4C551-A3F1-F41E-7E3C-00A394223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7094F1-B83C-FC8D-8C45-77F46E8E5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FF6E3-CEC3-CF32-780A-BD511E3B8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91636-7D1B-9F09-6E7C-2223B15D5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61169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DE8A-FCDA-B5EE-05F6-66CBD431B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B5FFF9-B0E4-D008-D611-462FE8D7B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A6A684-F6D5-1BF2-3F37-FE62B0F8B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ADAF7-7E40-31FF-BB1F-2B61826BE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27580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0D2AD-989E-10F0-7C68-092A71CFB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2EF73E-E046-0900-826D-1040E0DDA1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8556E4-116D-F946-FCB6-E96FAFD51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F3C10-C6BF-2C5D-CA88-DCF47A69B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29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00268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217F3-BB38-B7DC-7729-DD42C04F1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2FEE73-1903-E17A-422D-C31F802B81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BE7992-076B-B210-99C3-095F75C84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(without proof)</a:t>
            </a: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E5ED9-06DD-858F-0F8F-B7A133DC0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30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3502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6E879-2CAE-488E-F547-AD03B2F8C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36D1C9-F7ED-B56B-D115-BA08DC1D09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B15FD0-A763-7ECE-04FB-F90CD3E89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3171"/>
              </a:spcBef>
              <a:spcAft>
                <a:spcPts val="3171"/>
              </a:spcAft>
            </a:pPr>
            <a:endParaRPr lang="en-US" sz="1300" dirty="0">
              <a:solidFill>
                <a:schemeClr val="bg1"/>
              </a:solidFill>
              <a:latin typeface="Abadi" panose="020B06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2A98A-E7CA-06E1-791D-99D683739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74284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90319-C980-400E-E98A-F99C41706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35BFFF-B45A-9392-99A1-AD8BF8615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0A02BD-3F29-71E4-A534-D5D08ADA9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E8027-4F97-36BE-22B7-6EFEA6D62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31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90437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7146E-4682-7043-ED42-96A63512E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1314DF-402A-1646-9125-75645D3CEE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257203-EB96-32A8-03CD-7ADE5B019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null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selection  = dummy selection</a:t>
            </a: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049A-E2F0-E4F9-2963-A25C04B346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32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06987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B4148-5B89-45C2-E33B-543B4C4B7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558D3E-E124-B51F-D36D-902C8F4ECE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172D77-FA01-CC95-5A6F-6463E347E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null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selection  = dummy selection</a:t>
            </a: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D4392-6D67-7D54-B95C-B1A4D7A61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33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87268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BC59F-65BF-240D-3AD3-E5533175D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4805EF-FF68-7922-6F83-9A29B61EA2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9B0717-28DB-1041-F3B4-4C6EB3E1A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62BD0-AA21-153F-6DE8-524EEE845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34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32419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4683E-4039-5879-362D-D5510B68D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BEB4A1-E98F-6D7A-4992-01ED99E31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9EFCC4-470F-BD16-342F-4A8AD6BAC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472C-C466-A4D7-040D-D808E012C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35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04299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30750-166B-64BB-7A1B-980DE874C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6D0D15-0EB6-5BEB-7AD7-3DE28AEEF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ED3BE7-A9D8-FA83-90CD-88AEAC99E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A22B8-C6F0-6DFD-DC54-F7F6DD5B8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36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41749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30C04-23C7-3F6A-4F78-3B9B9ED16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FD0E0C-3C78-23B5-7768-50DD51FB8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8784EB-E6F8-0EFF-76DF-9DD806CC3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14947-0D6B-B1F6-2AF2-1B218EAAF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37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90825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BBFB9-6F6B-1DCF-FEFE-73300B3D0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16D9C7-F4E9-7DDC-16AA-FD502ED208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ED7EFA-9A51-BE6F-7088-D6211678C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51A64-63D6-38DF-06FF-4699792DA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38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944964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AFEE0-0DEF-F734-4303-5809CD5DC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694B7C-EA1B-BB19-6989-C1642EF7D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C1D24B-838E-459A-12AB-07273C7A2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A0FFE-24D4-639A-BD8F-7A42652D8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39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20612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B82B0-A860-586D-720F-AFE3F63DF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52D2C0-F7F7-0058-0BFC-F29ECEBEC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EAC84F-7486-AA7B-BE24-A2B07E9A5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B8496-CA02-51C5-0738-3F81C3481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40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7045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2C3F9-5BFA-3C58-098D-333E0A333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7BAA4D-F715-F100-558A-3B2C9D24A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FD7D0-330B-7094-B9D5-470FB5BC3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3171"/>
              </a:spcBef>
              <a:spcAft>
                <a:spcPts val="3171"/>
              </a:spcAft>
            </a:pPr>
            <a:endParaRPr lang="en-US" sz="1300" dirty="0">
              <a:solidFill>
                <a:schemeClr val="bg1"/>
              </a:solidFill>
              <a:latin typeface="Abadi" panose="020B06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AC4BD-02B3-6B06-C7B2-C877A7199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54086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8307E-633C-2A6C-0AB3-38B84213C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A0C769-3B8D-63AC-12F4-B9F385301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91F112-9134-772F-6BF3-B83D4AEE5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40DFC-E229-D5AB-F1F2-963011314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41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89657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E1124-B858-2308-4153-D09A2B667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9DAE2-0AE5-E8AD-3D45-0B0335F2D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0614FD-2470-29AA-CD50-6C3B7D7C5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DBAC2-885C-E969-1EB9-925BAC807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42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430951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77B4A-B0AC-84BA-931E-9660E70AF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0CA132-6E0B-CD21-9E2D-8A627C7FA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4A95E0-4C0A-F991-0BA0-0BDC6FBB3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E6938-8411-1538-E642-A1B39DA4E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43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07725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3CE2B-61BC-0402-4D08-CAB41D106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B5EB2E-1498-5BFF-F244-90815CEA8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EB9E93-2319-146B-0B8F-1B262505C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BAA95-23FE-9891-653B-846615CD24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44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919726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DEC1D-1164-2C76-F10C-1C482ABB9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4703D-CA04-D0A7-B37F-B1DD9D224D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0497CE-01A5-DBB0-8937-3602EF6B9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72B1D-9EC7-A3D9-C7E9-1F9A70F0A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45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235594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83A04-4D35-7165-32CC-CB39AA0A2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C7361F-3143-3B40-2DF8-B143824BE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C7A78BA5-F228-0FAA-5CFA-BCC52F63AF4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66612">
                  <a:defRPr/>
                </a:pPr>
                <a:r>
                  <a:rPr lang="en-US" b="1" u="none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Intuition: P2 try to find the minimum sum with which we can achieve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b="1" i="1" u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b="1" i="1" u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b="1" u="none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</a:t>
                </a:r>
                <a:endParaRPr lang="en-IL" b="1" u="none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C7A78BA5-F228-0FAA-5CFA-BCC52F63AF4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u="none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Intuition: P2 try to find the minimum sum with which we can achieve </a:t>
                </a:r>
                <a:r>
                  <a:rPr lang="en-US" b="1" i="0" u="none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 Light" panose="020F0302020204030204" pitchFamily="34" charset="0"/>
                  </a:rPr>
                  <a:t>𝒛_𝒕</a:t>
                </a:r>
                <a:r>
                  <a:rPr lang="en-US" b="1" u="none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</a:t>
                </a:r>
                <a:endParaRPr lang="en-IL" b="1" u="none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59991-6374-26BE-0524-4B910BA77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46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451185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2CFA8-19B6-EDF7-B467-EBA6BFA79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9AB2CC-58C1-7B45-56FA-22451BA45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D8EE960E-295C-644F-C9B5-82793B0022A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66612">
                  <a:defRPr/>
                </a:pPr>
                <a:r>
                  <a:rPr lang="en-US" b="1" u="none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Intuition: P2 try to find the minimum sum with which we can achieve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b="1" i="1" u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b="1" i="1" u="none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b="1" u="none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</a:t>
                </a:r>
                <a:endParaRPr lang="en-IL" b="1" u="none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D8EE960E-295C-644F-C9B5-82793B0022A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u="none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Intuition: P2 try to find the minimum sum with which we can achieve </a:t>
                </a:r>
                <a:r>
                  <a:rPr lang="en-US" b="1" i="0" u="none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 Light" panose="020F0302020204030204" pitchFamily="34" charset="0"/>
                  </a:rPr>
                  <a:t>𝒛_𝒕</a:t>
                </a:r>
                <a:r>
                  <a:rPr lang="en-US" b="1" u="none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</a:t>
                </a:r>
                <a:endParaRPr lang="en-IL" b="1" u="none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B6945-5DAF-229E-B7ED-E36FDEAAE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47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960660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D37C2-3569-5795-AE72-66607DF2C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6F7DF-3DA2-B4A3-CCC5-A483620EE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DC46AB-0455-DB65-A1FE-4A5FFF2F3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4A617-FE06-A15D-EF06-CA64170E0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48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388702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56296-46A8-A458-FEBB-6A19592BA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8E93AA-1887-DE2A-93B4-88A3BE09C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92F7D1-FB48-3DDF-D1FD-88B3D8026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A958D-851D-87A0-FDC2-7D15AAFDF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49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197236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983DA-220D-0828-30C3-4BCACAE3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31FFB6-A5DA-9923-E653-EBD906D8E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00D07-A6E9-7B2A-9EB5-ACEBC2A65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51247-6051-B74B-F313-8F7E3403A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50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7675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3277E-A13F-144D-1DDE-D85373484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046EFA-C6FB-B910-1BE6-E68C10934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945A5-54F6-5EEE-9831-4DF4BA7F3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3171"/>
              </a:spcBef>
              <a:spcAft>
                <a:spcPts val="3171"/>
              </a:spcAft>
            </a:pPr>
            <a:r>
              <a:rPr lang="en-US" sz="1300" dirty="0">
                <a:solidFill>
                  <a:schemeClr val="bg1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a</a:t>
            </a:r>
            <a:r>
              <a:rPr lang="en-US" dirty="0"/>
              <a:t>s there always exists a deterministic solution (a single selection) that maximizes the utilitarian welfare.</a:t>
            </a:r>
            <a:endParaRPr lang="en-US" sz="1300" dirty="0">
              <a:solidFill>
                <a:schemeClr val="bg1"/>
              </a:solidFill>
              <a:latin typeface="Abadi" panose="020B06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36BCF-BEDE-20AA-8D5B-7C47C0349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581163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033CB-8B01-81E3-8DE4-527AECD3A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5A423E-19B2-B2FD-CD84-D9FF0B1A9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C1EE6-0408-1C69-9325-52F6C16E8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E6F42-A1E6-D96F-8570-857CC1FEA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51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533618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2F270-F806-633C-9B67-65E6EAFF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56DDCB-7DCF-0C2C-3974-BCCD66EF4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25DB94-4F1C-1C53-D971-71CD2E7D1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8C60A-A1F8-4E92-A418-80AC90EE5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52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488563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D2134-7D6B-9D84-809B-C0BB9CC12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4E5116-74CA-0072-681E-629E7D1AF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18C973-893E-3B34-DC9B-0E2A8C383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DE5C3-B40E-E33F-415E-2169D7DD3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53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140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B2081-4C3B-53D5-C984-837E50001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B0A82D-7EB1-F14C-1484-4F7A891B8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3B5A65-C061-EA60-567B-B4EC3E535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3171"/>
              </a:spcBef>
              <a:spcAft>
                <a:spcPts val="3171"/>
              </a:spcAft>
            </a:pPr>
            <a:r>
              <a:rPr lang="en-US" sz="1300" dirty="0">
                <a:solidFill>
                  <a:schemeClr val="bg1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a</a:t>
            </a:r>
            <a:r>
              <a:rPr lang="en-US" dirty="0"/>
              <a:t>s there always exists a deterministic solution (a single selection) that maximizes the utilitarian welfare.</a:t>
            </a:r>
            <a:endParaRPr lang="en-US" sz="1300" dirty="0">
              <a:solidFill>
                <a:schemeClr val="bg1"/>
              </a:solidFill>
              <a:latin typeface="Abadi" panose="020B06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C789A-0444-F471-975F-C243D9F05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03292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1A219-BBA5-0F61-176D-24E2DA329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127F0-9570-5FB9-EE6B-CF45B8BA3E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AAE970-E34F-5EDE-F0AE-8584B41317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3171"/>
              </a:spcBef>
              <a:spcAft>
                <a:spcPts val="3171"/>
              </a:spcAft>
            </a:pPr>
            <a:r>
              <a:rPr lang="en-US" sz="1300" dirty="0">
                <a:solidFill>
                  <a:schemeClr val="bg1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a</a:t>
            </a:r>
            <a:r>
              <a:rPr lang="en-US" dirty="0"/>
              <a:t>s there always exists a deterministic solution (a single selection) that maximizes the utilitarian welfare.</a:t>
            </a:r>
            <a:endParaRPr lang="en-US" sz="1300" dirty="0">
              <a:solidFill>
                <a:schemeClr val="bg1"/>
              </a:solidFill>
              <a:latin typeface="Abadi" panose="020B06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8FD91-CA8E-A647-36B3-924B89600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28984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35B29-D17B-C37F-DC93-7737CC7C7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2ADAC7-3FC2-581C-C54B-7DAE981AF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BC7EB5-23C4-DC99-30FE-C45227AB5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3171"/>
              </a:spcBef>
              <a:spcAft>
                <a:spcPts val="3171"/>
              </a:spcAft>
            </a:pPr>
            <a:r>
              <a:rPr lang="en-US" sz="1300" dirty="0">
                <a:solidFill>
                  <a:schemeClr val="bg1"/>
                </a:solidFill>
                <a:latin typeface="Abadi" panose="020B0604020104020204" pitchFamily="34" charset="0"/>
                <a:cs typeface="Calibri Light" panose="020F0302020204030204" pitchFamily="34" charset="0"/>
              </a:rPr>
              <a:t>a</a:t>
            </a:r>
            <a:r>
              <a:rPr lang="en-US" dirty="0"/>
              <a:t>s there always exists a deterministic solution (a single selection) that maximizes the utilitarian welfare.</a:t>
            </a:r>
            <a:endParaRPr lang="en-US" sz="1300" dirty="0">
              <a:solidFill>
                <a:schemeClr val="bg1"/>
              </a:solidFill>
              <a:latin typeface="Abadi" panose="020B06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E7246-5A8C-4CA5-FB71-3F1409945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1053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938EB-CF2A-31D4-D6BC-B4ED2C390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61B2A0-FC20-FB24-B958-48BC2884E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7F224D-8133-FF5E-07FB-BB91798B3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3171"/>
              </a:spcBef>
              <a:spcAft>
                <a:spcPts val="3171"/>
              </a:spcAft>
            </a:pPr>
            <a:endParaRPr lang="en-US" sz="1300" dirty="0">
              <a:solidFill>
                <a:schemeClr val="bg1"/>
              </a:solidFill>
              <a:latin typeface="Abadi" panose="020B06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FBA0E-D893-AC0A-E507-1A26D9944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9102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Theorem 1 in (Ogryczak &amp; Sliwinski)</a:t>
            </a:r>
            <a:endParaRPr lang="en-IL" b="1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EF905-E295-46AF-82B9-22BDA7E839B3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1315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8464-D90D-BBED-8EB5-8E91770B0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67254-98E4-813F-BE36-21F4B6CBA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AA77E-5A13-4050-53A6-BB65E87F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7CA3-5FEE-4E52-A18E-EE47F3269F3B}" type="datetimeFigureOut">
              <a:rPr lang="en-IL" smtClean="0"/>
              <a:t>12/12/2024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40474-609A-905E-5602-F3AD3F75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D6EF2-D81D-77E6-5DF6-78E64CA2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F6A5-541E-4581-8078-8827C96B57B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19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61B5-7FE9-6A54-6CEF-197307F3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AC9E3-6ECB-3243-217B-6341A77CB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7BCC0-7128-637C-1D9C-2E2000A5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7CA3-5FEE-4E52-A18E-EE47F3269F3B}" type="datetimeFigureOut">
              <a:rPr lang="en-IL" smtClean="0"/>
              <a:t>12/12/2024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8108A-52DD-AAA2-AC29-3F175094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2B491-AB09-EA50-A4D1-48E2C700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F6A5-541E-4581-8078-8827C96B57B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7117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B415B9-8505-E0EA-5C34-45904FD5B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AF518-14E5-2CA7-12FA-D660B0705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7218A-A14E-4320-A09E-D4B4201B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7CA3-5FEE-4E52-A18E-EE47F3269F3B}" type="datetimeFigureOut">
              <a:rPr lang="en-IL" smtClean="0"/>
              <a:t>12/12/2024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E286B-0D49-3DAD-DBDF-E45F20ADE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B613C-2E52-1B7C-56E9-1198C879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F6A5-541E-4581-8078-8827C96B57B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2615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4528-D470-91E1-8AFA-096FB0C78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C17BA-2AFA-23AB-FBBB-11DC13D7D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E32C2-F35F-AC53-4721-D50C612D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7CA3-5FEE-4E52-A18E-EE47F3269F3B}" type="datetimeFigureOut">
              <a:rPr lang="en-IL" smtClean="0"/>
              <a:t>12/12/2024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05084-05CF-31F6-7326-4DB42301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3107D-6F92-1829-A97D-4D6FF4639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F6A5-541E-4581-8078-8827C96B57B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3209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1827-50CE-D6BB-6D66-4613D1766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53ED1-B699-6AD2-E04C-7B3B51B28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39C8F-73FC-2B55-4D3E-C94232BC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7CA3-5FEE-4E52-A18E-EE47F3269F3B}" type="datetimeFigureOut">
              <a:rPr lang="en-IL" smtClean="0"/>
              <a:t>12/12/2024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2BBB3-4A11-D9F7-82B7-7ACF9C0B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7521D-DA06-7BD4-FA67-801B5AFA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F6A5-541E-4581-8078-8827C96B57B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9545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7BD3-D65D-4DE5-C364-0F8436F9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4CA42-F313-4331-7A92-58F6868CF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93D3A-5F46-E8B8-94C6-59305665B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6A33C-45E5-7819-6A7D-0F2E57B39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7CA3-5FEE-4E52-A18E-EE47F3269F3B}" type="datetimeFigureOut">
              <a:rPr lang="en-IL" smtClean="0"/>
              <a:t>12/12/2024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83D71-78A5-BE31-ED2B-75E35C67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F5043-B4AC-D297-9E05-0604BB48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F6A5-541E-4581-8078-8827C96B57B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9752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CD48-56D2-7C51-3366-5F82335A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C6EFE-EA62-E860-9E3C-BBC271903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03165-8167-4206-A0D8-89A935C3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3772A-ABDC-4D9D-A7DA-0D56EC18B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7109E-6C19-6E5B-2CB7-FEB1CD65D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D8B9C-7345-0CE5-03AF-2D100498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7CA3-5FEE-4E52-A18E-EE47F3269F3B}" type="datetimeFigureOut">
              <a:rPr lang="en-IL" smtClean="0"/>
              <a:t>12/12/2024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1D845-EC40-EA8B-64FB-B5DE5FB7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BBFFA3-0F87-01B1-C7AB-EA342B51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F6A5-541E-4581-8078-8827C96B57B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1082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1031A-121B-6BD1-DFCF-4726359A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4DE55-06FC-209E-22B1-6BF3990D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7CA3-5FEE-4E52-A18E-EE47F3269F3B}" type="datetimeFigureOut">
              <a:rPr lang="en-IL" smtClean="0"/>
              <a:t>12/12/2024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1FEFD-DFED-49E2-B532-0B5FFB8B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93CD8-3367-3CBC-4ED8-298D2811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F6A5-541E-4581-8078-8827C96B57B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8563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99DB8-071D-A9C9-B09A-3D36350F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7CA3-5FEE-4E52-A18E-EE47F3269F3B}" type="datetimeFigureOut">
              <a:rPr lang="en-IL" smtClean="0"/>
              <a:t>12/12/2024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ECA2A-A33E-09D4-9981-E3CFFFA8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D1FA5-8E7B-4666-A98B-4B3A5B7D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F6A5-541E-4581-8078-8827C96B57B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7395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2A30C-E45D-5CF4-A9C1-4D90143A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E91C6-79B6-02C6-672E-1142AD089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58317-817A-5D48-77FC-EDFD0B0FA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A5970-F90C-7035-CE59-E4FB0C19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7CA3-5FEE-4E52-A18E-EE47F3269F3B}" type="datetimeFigureOut">
              <a:rPr lang="en-IL" smtClean="0"/>
              <a:t>12/12/2024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4081B-56FB-2D70-7CAD-66832ACD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6F0D5-09F4-AF04-DE88-D7DC6D20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F6A5-541E-4581-8078-8827C96B57B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1209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6193-5C84-3684-0F7E-D51883E8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32ADAB-A70E-6845-5AAF-DFED4297B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739CA-3E1E-1EE8-F22D-2775C5697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ACB3C-FB28-5013-08EF-5E2EFB0C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7CA3-5FEE-4E52-A18E-EE47F3269F3B}" type="datetimeFigureOut">
              <a:rPr lang="en-IL" smtClean="0"/>
              <a:t>12/12/2024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00595-1256-B501-E0F6-A15D4EF8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786D0-F5C6-5145-1DDB-72673965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F6A5-541E-4581-8078-8827C96B57B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0541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1AA335-7703-BC7A-E692-36B42E95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D814E-1A7F-61FB-0ECA-815DE4BE6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83F3C-63CA-0AB2-1A16-14B51EE1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C7CA3-5FEE-4E52-A18E-EE47F3269F3B}" type="datetimeFigureOut">
              <a:rPr lang="en-IL" smtClean="0"/>
              <a:t>12/12/2024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67E20-0A54-2EDA-36EF-16FA5970F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C3983-83CA-AD93-D06C-A6C7BA0D9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FF6A5-541E-4581-8078-8827C96B57B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746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10" Type="http://schemas.openxmlformats.org/officeDocument/2006/relationships/image" Target="../media/image11.png"/><Relationship Id="rId4" Type="http://schemas.openxmlformats.org/officeDocument/2006/relationships/image" Target="../media/image410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5" Type="http://schemas.openxmlformats.org/officeDocument/2006/relationships/image" Target="../media/image130.png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1.pn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1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1.png"/><Relationship Id="rId10" Type="http://schemas.microsoft.com/office/2007/relationships/hdphoto" Target="../media/hdphoto2.wdp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6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2.png"/><Relationship Id="rId4" Type="http://schemas.openxmlformats.org/officeDocument/2006/relationships/image" Target="../media/image40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11" Type="http://schemas.openxmlformats.org/officeDocument/2006/relationships/image" Target="../media/image45.png"/><Relationship Id="rId10" Type="http://schemas.openxmlformats.org/officeDocument/2006/relationships/image" Target="../media/image440.png"/><Relationship Id="rId4" Type="http://schemas.openxmlformats.org/officeDocument/2006/relationships/image" Target="../media/image430.png"/><Relationship Id="rId9" Type="http://schemas.openxmlformats.org/officeDocument/2006/relationships/image" Target="../media/image4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image" Target="../media/image45.png"/><Relationship Id="rId4" Type="http://schemas.openxmlformats.org/officeDocument/2006/relationships/image" Target="../media/image47.png"/><Relationship Id="rId9" Type="http://schemas.openxmlformats.org/officeDocument/2006/relationships/image" Target="../media/image4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0.png"/><Relationship Id="rId7" Type="http://schemas.openxmlformats.org/officeDocument/2006/relationships/image" Target="../media/image78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73.png"/><Relationship Id="rId5" Type="http://schemas.openxmlformats.org/officeDocument/2006/relationships/image" Target="../media/image76.png"/><Relationship Id="rId10" Type="http://schemas.openxmlformats.org/officeDocument/2006/relationships/image" Target="../media/image72.png"/><Relationship Id="rId4" Type="http://schemas.openxmlformats.org/officeDocument/2006/relationships/image" Target="../media/image54.png"/><Relationship Id="rId9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0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13" Type="http://schemas.openxmlformats.org/officeDocument/2006/relationships/image" Target="../media/image71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4.png"/><Relationship Id="rId15" Type="http://schemas.openxmlformats.org/officeDocument/2006/relationships/image" Target="../media/image80.png"/><Relationship Id="rId10" Type="http://schemas.openxmlformats.org/officeDocument/2006/relationships/image" Target="../media/image73.png"/><Relationship Id="rId9" Type="http://schemas.openxmlformats.org/officeDocument/2006/relationships/image" Target="../media/image81.png"/><Relationship Id="rId1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13" Type="http://schemas.openxmlformats.org/officeDocument/2006/relationships/image" Target="../media/image71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4.png"/><Relationship Id="rId15" Type="http://schemas.openxmlformats.org/officeDocument/2006/relationships/image" Target="../media/image80.png"/><Relationship Id="rId10" Type="http://schemas.openxmlformats.org/officeDocument/2006/relationships/image" Target="../media/image73.png"/><Relationship Id="rId9" Type="http://schemas.openxmlformats.org/officeDocument/2006/relationships/image" Target="../media/image81.png"/><Relationship Id="rId1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13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3.png"/><Relationship Id="rId15" Type="http://schemas.openxmlformats.org/officeDocument/2006/relationships/image" Target="../media/image72.png"/><Relationship Id="rId10" Type="http://schemas.openxmlformats.org/officeDocument/2006/relationships/image" Target="../media/image56.png"/><Relationship Id="rId9" Type="http://schemas.openxmlformats.org/officeDocument/2006/relationships/image" Target="../media/image81.png"/><Relationship Id="rId1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83.png"/><Relationship Id="rId7" Type="http://schemas.openxmlformats.org/officeDocument/2006/relationships/image" Target="../media/image73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72.png"/><Relationship Id="rId5" Type="http://schemas.openxmlformats.org/officeDocument/2006/relationships/image" Target="../media/image56.png"/><Relationship Id="rId10" Type="http://schemas.openxmlformats.org/officeDocument/2006/relationships/image" Target="../media/image71.png"/><Relationship Id="rId4" Type="http://schemas.openxmlformats.org/officeDocument/2006/relationships/image" Target="../media/image81.png"/><Relationship Id="rId9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27.png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27.png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4.pn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27.png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4.pn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27.png"/><Relationship Id="rId4" Type="http://schemas.openxmlformats.org/officeDocument/2006/relationships/image" Target="../media/image8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84.pn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27.png"/><Relationship Id="rId4" Type="http://schemas.openxmlformats.org/officeDocument/2006/relationships/image" Target="../media/image85.png"/><Relationship Id="rId9" Type="http://schemas.openxmlformats.org/officeDocument/2006/relationships/image" Target="../media/image8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91.png"/><Relationship Id="rId4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82.png"/><Relationship Id="rId4" Type="http://schemas.openxmlformats.org/officeDocument/2006/relationships/image" Target="../media/image9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04.png"/><Relationship Id="rId9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65.png"/><Relationship Id="rId7" Type="http://schemas.openxmlformats.org/officeDocument/2006/relationships/image" Target="../media/image9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06.png"/><Relationship Id="rId4" Type="http://schemas.openxmlformats.org/officeDocument/2006/relationships/image" Target="../media/image66.png"/><Relationship Id="rId9" Type="http://schemas.openxmlformats.org/officeDocument/2006/relationships/image" Target="../media/image10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6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den.r.hartman@gmail.com" TargetMode="External"/><Relationship Id="rId5" Type="http://schemas.openxmlformats.org/officeDocument/2006/relationships/hyperlink" Target="mailto:erelsgl@gmail.com" TargetMode="External"/><Relationship Id="rId4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67D5F-8332-D44B-E0BA-D5BEFE681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A9D09F-4235-87A5-6AB6-75A3D4500D5C}"/>
              </a:ext>
            </a:extLst>
          </p:cNvPr>
          <p:cNvSpPr/>
          <p:nvPr/>
        </p:nvSpPr>
        <p:spPr>
          <a:xfrm>
            <a:off x="0" y="5649686"/>
            <a:ext cx="12192000" cy="1208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62CC8-EC9C-5369-9180-CC3DCEA53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970" y="578787"/>
            <a:ext cx="10966088" cy="3490452"/>
          </a:xfrm>
        </p:spPr>
        <p:txBody>
          <a:bodyPr anchor="ctr">
            <a:noAutofit/>
          </a:bodyPr>
          <a:lstStyle/>
          <a:p>
            <a:pPr algn="l">
              <a:lnSpc>
                <a:spcPts val="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0"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Reducing </a:t>
            </a:r>
            <a:br>
              <a:rPr lang="he-IL" i="0"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he-IL" i="0"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    </a:t>
            </a:r>
            <a:r>
              <a:rPr lang="en-US" i="0"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Leximin Fairness </a:t>
            </a:r>
            <a:br>
              <a:rPr lang="he-IL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he-IL" i="0"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       </a:t>
            </a:r>
            <a:r>
              <a:rPr lang="en-US" i="0"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to Utilitarian Optimization</a:t>
            </a:r>
            <a:endParaRPr lang="en-IL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9C537-D9C0-0880-B234-9BD12F63B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942" y="5979243"/>
            <a:ext cx="11130116" cy="562896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rial Rounded MT Bold" panose="020F0704030504030204" pitchFamily="34" charset="0"/>
                <a:cs typeface="+mj-cs"/>
              </a:rPr>
              <a:t>Eden Hartman,  </a:t>
            </a:r>
            <a:r>
              <a:rPr lang="he-IL" dirty="0">
                <a:latin typeface="Arial Rounded MT Bold" panose="020F0704030504030204" pitchFamily="34" charset="0"/>
                <a:cs typeface="+mj-cs"/>
              </a:rPr>
              <a:t> </a:t>
            </a:r>
            <a:r>
              <a:rPr lang="en-US" dirty="0">
                <a:latin typeface="Arial Rounded MT Bold" panose="020F0704030504030204" pitchFamily="34" charset="0"/>
                <a:cs typeface="+mj-cs"/>
              </a:rPr>
              <a:t> Yonatan Aumann,  </a:t>
            </a:r>
            <a:r>
              <a:rPr lang="he-IL" dirty="0">
                <a:latin typeface="Arial Rounded MT Bold" panose="020F0704030504030204" pitchFamily="34" charset="0"/>
                <a:cs typeface="+mj-cs"/>
              </a:rPr>
              <a:t> </a:t>
            </a:r>
            <a:r>
              <a:rPr lang="en-US" dirty="0">
                <a:latin typeface="Arial Rounded MT Bold" panose="020F0704030504030204" pitchFamily="34" charset="0"/>
                <a:cs typeface="+mj-cs"/>
              </a:rPr>
              <a:t> Avinatan Hassidim,  </a:t>
            </a:r>
            <a:r>
              <a:rPr lang="he-IL" dirty="0">
                <a:latin typeface="Arial Rounded MT Bold" panose="020F0704030504030204" pitchFamily="34" charset="0"/>
                <a:cs typeface="+mj-cs"/>
              </a:rPr>
              <a:t> </a:t>
            </a:r>
            <a:r>
              <a:rPr lang="en-US" dirty="0">
                <a:latin typeface="Arial Rounded MT Bold" panose="020F0704030504030204" pitchFamily="34" charset="0"/>
                <a:cs typeface="+mj-cs"/>
              </a:rPr>
              <a:t> </a:t>
            </a:r>
            <a:r>
              <a:rPr lang="en-US" sz="3000" dirty="0">
                <a:latin typeface="Arial Rounded MT Bold" panose="020F0704030504030204" pitchFamily="34" charset="0"/>
                <a:cs typeface="+mj-cs"/>
              </a:rPr>
              <a:t>Erel Segal-</a:t>
            </a:r>
            <a:r>
              <a:rPr lang="en-US" sz="3000" dirty="0" err="1">
                <a:latin typeface="Arial Rounded MT Bold" panose="020F0704030504030204" pitchFamily="34" charset="0"/>
                <a:cs typeface="+mj-cs"/>
              </a:rPr>
              <a:t>HaLevi</a:t>
            </a:r>
            <a:endParaRPr lang="en-IL" dirty="0">
              <a:latin typeface="Arial Rounded MT Bold" panose="020F0704030504030204" pitchFamily="34" charset="0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070E2-7EF2-5A93-A8DE-0D8A95CA426E}"/>
              </a:ext>
            </a:extLst>
          </p:cNvPr>
          <p:cNvSpPr txBox="1"/>
          <p:nvPr/>
        </p:nvSpPr>
        <p:spPr>
          <a:xfrm>
            <a:off x="2090530" y="4398796"/>
            <a:ext cx="801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/>
              <a:t>Accepted to AAAI’25 </a:t>
            </a:r>
            <a:r>
              <a:rPr lang="en-SG" sz="3200" dirty="0">
                <a:sym typeface="Wingdings" panose="05000000000000000000" pitchFamily="2" charset="2"/>
              </a:rPr>
              <a:t></a:t>
            </a:r>
            <a:endParaRPr lang="en-SG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262CC8-EC9C-5369-9180-CC3DCEA53B2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48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"If your brother becomes poor and cannot maintain himself with you, you shall support </a:t>
            </a:r>
            <a:br>
              <a:rPr lang="en-US" sz="2400" dirty="0"/>
            </a:br>
            <a:r>
              <a:rPr lang="en-US" sz="2400" dirty="0"/>
              <a:t>though he were a stranger and a sojourner, so that he shall live with you."</a:t>
            </a:r>
            <a:r>
              <a:rPr lang="en-SG" sz="24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 </a:t>
            </a:r>
            <a:r>
              <a:rPr lang="en-SG" sz="14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(Leviticus 25)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84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D76D0-DF1B-B152-93BB-C09F41E84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7221C2A-208B-2985-9C84-1DA6CD992A22}"/>
              </a:ext>
            </a:extLst>
          </p:cNvPr>
          <p:cNvSpPr/>
          <p:nvPr/>
        </p:nvSpPr>
        <p:spPr>
          <a:xfrm>
            <a:off x="0" y="2130897"/>
            <a:ext cx="12191999" cy="954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7EFFB4-4F42-5EBE-4A96-EE6E144B3EAA}"/>
              </a:ext>
            </a:extLst>
          </p:cNvPr>
          <p:cNvSpPr/>
          <p:nvPr/>
        </p:nvSpPr>
        <p:spPr>
          <a:xfrm>
            <a:off x="0" y="2127583"/>
            <a:ext cx="12192000" cy="992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F01653-075C-E092-F262-32F42C74EDAF}"/>
              </a:ext>
            </a:extLst>
          </p:cNvPr>
          <p:cNvSpPr/>
          <p:nvPr/>
        </p:nvSpPr>
        <p:spPr>
          <a:xfrm>
            <a:off x="4795030" y="2217289"/>
            <a:ext cx="1242391" cy="35507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E4D48D-82F7-C280-0AE4-BEF2FD74E6C2}"/>
              </a:ext>
            </a:extLst>
          </p:cNvPr>
          <p:cNvSpPr/>
          <p:nvPr/>
        </p:nvSpPr>
        <p:spPr>
          <a:xfrm>
            <a:off x="158959" y="2141590"/>
            <a:ext cx="6894642" cy="49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Theorem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:  Given an 𝛼-approx. alg. for utilitarian</a:t>
            </a:r>
            <a:endParaRPr lang="en-US" sz="2000" i="0" dirty="0"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0D63E71-BD61-F463-126C-F2E84D52C69B}"/>
              </a:ext>
            </a:extLst>
          </p:cNvPr>
          <p:cNvSpPr/>
          <p:nvPr/>
        </p:nvSpPr>
        <p:spPr>
          <a:xfrm>
            <a:off x="4795030" y="2665085"/>
            <a:ext cx="939849" cy="35507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4B849C-89CB-72EB-10A1-537D1A932666}"/>
              </a:ext>
            </a:extLst>
          </p:cNvPr>
          <p:cNvSpPr/>
          <p:nvPr/>
        </p:nvSpPr>
        <p:spPr>
          <a:xfrm>
            <a:off x="158959" y="2591386"/>
            <a:ext cx="8536610" cy="49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  one can obtain an 𝛼-approx. alg. for leximin in polynomial time.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352A10-ED8A-07E4-98CA-E686345C8AE9}"/>
              </a:ext>
            </a:extLst>
          </p:cNvPr>
          <p:cNvSpPr/>
          <p:nvPr/>
        </p:nvSpPr>
        <p:spPr>
          <a:xfrm>
            <a:off x="145311" y="4126513"/>
            <a:ext cx="6096001" cy="1848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A06B9-F988-EEF3-6ED2-5E85E3CD4211}"/>
              </a:ext>
            </a:extLst>
          </p:cNvPr>
          <p:cNvSpPr/>
          <p:nvPr/>
        </p:nvSpPr>
        <p:spPr>
          <a:xfrm>
            <a:off x="6379536" y="4126513"/>
            <a:ext cx="5667152" cy="817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1D9EB0-27FF-EB3C-3EBD-1C1B90007A88}"/>
              </a:ext>
            </a:extLst>
          </p:cNvPr>
          <p:cNvSpPr/>
          <p:nvPr/>
        </p:nvSpPr>
        <p:spPr>
          <a:xfrm>
            <a:off x="6379536" y="5093481"/>
            <a:ext cx="5667152" cy="8820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5486BF-8CD6-887B-DCD8-F2A2F145694C}"/>
                  </a:ext>
                </a:extLst>
              </p:cNvPr>
              <p:cNvSpPr/>
              <p:nvPr/>
            </p:nvSpPr>
            <p:spPr>
              <a:xfrm>
                <a:off x="315894" y="4179532"/>
                <a:ext cx="5738189" cy="16891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</a:pPr>
                <a:r>
                  <a:rPr lang="en-US" sz="2000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Stochastic Indivisible Allocation</a:t>
                </a:r>
                <a:r>
                  <a:rPr lang="en-US" sz="20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1</a:t>
                </a:r>
              </a:p>
              <a:p>
                <a:pPr marL="180000" indent="-1800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Additive utilities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  Exact</a:t>
                </a:r>
              </a:p>
              <a:p>
                <a:pPr marL="180000" indent="-1800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Submodular utilities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-approx  (det)</a:t>
                </a:r>
              </a:p>
              <a:p>
                <a:pPr marL="180000" indent="-1800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Submodular utilities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-</a:t>
                </a:r>
                <a:r>
                  <a:rPr lang="en-US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approx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  (rand)</a:t>
                </a:r>
                <a:endParaRPr lang="en-IL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</a:endParaRP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:endParaRPr lang="en-IL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5486BF-8CD6-887B-DCD8-F2A2F1456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94" y="4179532"/>
                <a:ext cx="5738189" cy="1689175"/>
              </a:xfrm>
              <a:prstGeom prst="rect">
                <a:avLst/>
              </a:prstGeom>
              <a:blipFill>
                <a:blip r:embed="rId3"/>
                <a:stretch>
                  <a:fillRect l="-1169" t="-21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C60DCB6-3167-F282-AFD8-D226B2BD6450}"/>
              </a:ext>
            </a:extLst>
          </p:cNvPr>
          <p:cNvSpPr/>
          <p:nvPr/>
        </p:nvSpPr>
        <p:spPr>
          <a:xfrm>
            <a:off x="6724403" y="5132379"/>
            <a:ext cx="4481383" cy="71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Giveaway Lotteries</a:t>
            </a:r>
            <a:r>
              <a:rPr lang="en-US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3</a:t>
            </a:r>
            <a:endParaRPr lang="en-US" sz="1600" baseline="300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An FPTAS for leximin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A366B6-41CA-CD03-3415-6BD8E7D9C126}"/>
              </a:ext>
            </a:extLst>
          </p:cNvPr>
          <p:cNvSpPr/>
          <p:nvPr/>
        </p:nvSpPr>
        <p:spPr>
          <a:xfrm>
            <a:off x="6724403" y="4126513"/>
            <a:ext cx="4316577" cy="756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Participatory Budgeting Lottery</a:t>
            </a:r>
            <a:r>
              <a:rPr lang="en-US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2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An FPTAS for leximin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8E6B0-955C-7779-4438-6F273144B534}"/>
              </a:ext>
            </a:extLst>
          </p:cNvPr>
          <p:cNvSpPr txBox="1"/>
          <p:nvPr/>
        </p:nvSpPr>
        <p:spPr>
          <a:xfrm>
            <a:off x="-2" y="6068040"/>
            <a:ext cx="12192000" cy="78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400" i="0" dirty="0">
                <a:effectLst/>
                <a:latin typeface="Abadi Extra Light" panose="020B0204020104020204" pitchFamily="34" charset="0"/>
              </a:rPr>
              <a:t>On the Max-Min Fair Stochastic Allocation of Indivisible Goods.  </a:t>
            </a:r>
            <a:r>
              <a:rPr lang="en-US" sz="1400" dirty="0">
                <a:latin typeface="Abadi Extra Light" panose="020B0204020104020204" pitchFamily="34" charset="0"/>
                <a:cs typeface="Calibri Light" panose="020F0302020204030204" pitchFamily="34" charset="0"/>
              </a:rPr>
              <a:t>Kawase and Sumita, 2020.</a:t>
            </a:r>
          </a:p>
          <a:p>
            <a:pPr marL="34290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400" i="0" dirty="0">
                <a:effectLst/>
                <a:latin typeface="Abadi Extra Light" panose="020B0204020104020204" pitchFamily="34" charset="0"/>
              </a:rPr>
              <a:t>Fair Lotteries for Participatory Budgeting.   Aziz, Lu, Suzuki, </a:t>
            </a:r>
            <a:r>
              <a:rPr lang="en-US" sz="1400" i="0" dirty="0" err="1">
                <a:effectLst/>
                <a:latin typeface="Abadi Extra Light" panose="020B0204020104020204" pitchFamily="34" charset="0"/>
              </a:rPr>
              <a:t>Vollen</a:t>
            </a:r>
            <a:r>
              <a:rPr lang="en-US" sz="1400" i="0" dirty="0">
                <a:effectLst/>
                <a:latin typeface="Abadi Extra Light" panose="020B0204020104020204" pitchFamily="34" charset="0"/>
              </a:rPr>
              <a:t>, and Walsh,   2024.</a:t>
            </a:r>
            <a:endParaRPr lang="en-US" sz="1400" dirty="0">
              <a:latin typeface="Abadi Extra Light" panose="020B0204020104020204" pitchFamily="34" charset="0"/>
              <a:cs typeface="Calibri Light" panose="020F0302020204030204" pitchFamily="34" charset="0"/>
            </a:endParaRPr>
          </a:p>
          <a:p>
            <a:pPr marL="34290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400" i="0" dirty="0">
                <a:effectLst/>
                <a:latin typeface="Abadi Extra Light" panose="020B0204020104020204" pitchFamily="34" charset="0"/>
              </a:rPr>
              <a:t>Fair and Truthful Giveaway Lotteries.   </a:t>
            </a:r>
            <a:r>
              <a:rPr lang="en-US" sz="1400" i="0" dirty="0" err="1">
                <a:effectLst/>
                <a:latin typeface="Abadi Extra Light" panose="020B0204020104020204" pitchFamily="34" charset="0"/>
              </a:rPr>
              <a:t>Arbiv</a:t>
            </a:r>
            <a:r>
              <a:rPr lang="en-US" sz="1400" i="0" dirty="0">
                <a:effectLst/>
                <a:latin typeface="Abadi Extra Light" panose="020B0204020104020204" pitchFamily="34" charset="0"/>
              </a:rPr>
              <a:t> and Aumann,   2022.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F039EF-09BC-042A-D146-F48170ECDC32}"/>
              </a:ext>
            </a:extLst>
          </p:cNvPr>
          <p:cNvSpPr/>
          <p:nvPr/>
        </p:nvSpPr>
        <p:spPr>
          <a:xfrm>
            <a:off x="0" y="3564287"/>
            <a:ext cx="12192000" cy="415913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Applications</a:t>
            </a:r>
            <a:endParaRPr lang="en-IL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F45974-DA03-3643-1494-7F15655BDD3E}"/>
              </a:ext>
            </a:extLst>
          </p:cNvPr>
          <p:cNvSpPr/>
          <p:nvPr/>
        </p:nvSpPr>
        <p:spPr>
          <a:xfrm>
            <a:off x="-2" y="907479"/>
            <a:ext cx="12192000" cy="931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0500E3-E7C0-3A3F-5D9B-10AA72B2C029}"/>
              </a:ext>
            </a:extLst>
          </p:cNvPr>
          <p:cNvSpPr/>
          <p:nvPr/>
        </p:nvSpPr>
        <p:spPr>
          <a:xfrm>
            <a:off x="158957" y="907479"/>
            <a:ext cx="2261817" cy="931734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Problem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6C0AFA4-83B7-65B7-D9B6-93AFB723F67B}"/>
                  </a:ext>
                </a:extLst>
              </p:cNvPr>
              <p:cNvSpPr/>
              <p:nvPr/>
            </p:nvSpPr>
            <p:spPr>
              <a:xfrm>
                <a:off x="2579732" y="914362"/>
                <a:ext cx="6385363" cy="4940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i="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Any social choice problem with utilities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0</m:t>
                    </m:r>
                  </m:oMath>
                </a14:m>
                <a:r>
                  <a:rPr lang="en-US" sz="2000" i="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6C0AFA4-83B7-65B7-D9B6-93AFB723F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32" y="914362"/>
                <a:ext cx="6385363" cy="494076"/>
              </a:xfrm>
              <a:prstGeom prst="rect">
                <a:avLst/>
              </a:prstGeom>
              <a:blipFill>
                <a:blip r:embed="rId4"/>
                <a:stretch>
                  <a:fillRect l="-954" b="-12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842EEBA-FAE8-0BB5-1F7E-8EA52E8FDF06}"/>
              </a:ext>
            </a:extLst>
          </p:cNvPr>
          <p:cNvSpPr/>
          <p:nvPr/>
        </p:nvSpPr>
        <p:spPr>
          <a:xfrm>
            <a:off x="2579733" y="1303637"/>
            <a:ext cx="8536610" cy="49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The output is a lottery over the set of (deterministic) selections.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E4CC34F-3E61-8393-DC79-57B6F1633DBB}"/>
              </a:ext>
            </a:extLst>
          </p:cNvPr>
          <p:cNvSpPr txBox="1">
            <a:spLocks/>
          </p:cNvSpPr>
          <p:nvPr/>
        </p:nvSpPr>
        <p:spPr>
          <a:xfrm>
            <a:off x="158959" y="52566"/>
            <a:ext cx="11224429" cy="80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Our Work </a:t>
            </a:r>
            <a:r>
              <a:rPr lang="en-US" sz="20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(2024)</a:t>
            </a:r>
            <a:endParaRPr lang="en-IL" sz="36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72CFE4-0236-5F88-3C74-F378379A6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663" y="2129691"/>
            <a:ext cx="2635663" cy="9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2CBCB-524F-1DB6-8EC2-D306B30F7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E6EE-D7FE-9591-4253-4B342C98B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1504"/>
            <a:ext cx="6390041" cy="80890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The Model</a:t>
            </a:r>
            <a:endParaRPr lang="en-IL" sz="44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3DA181-FA36-4C92-BD1B-EEED86765BB4}"/>
              </a:ext>
            </a:extLst>
          </p:cNvPr>
          <p:cNvSpPr/>
          <p:nvPr/>
        </p:nvSpPr>
        <p:spPr>
          <a:xfrm>
            <a:off x="0" y="1064341"/>
            <a:ext cx="6390042" cy="47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B93141-6E3D-2774-9796-F8FB22107860}"/>
              </a:ext>
            </a:extLst>
          </p:cNvPr>
          <p:cNvSpPr/>
          <p:nvPr/>
        </p:nvSpPr>
        <p:spPr>
          <a:xfrm>
            <a:off x="158960" y="1064341"/>
            <a:ext cx="1223169" cy="470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Agents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835B50-BDBE-6407-8E5A-D4957449E2E4}"/>
                  </a:ext>
                </a:extLst>
              </p:cNvPr>
              <p:cNvSpPr/>
              <p:nvPr/>
            </p:nvSpPr>
            <p:spPr>
              <a:xfrm>
                <a:off x="1446282" y="1064341"/>
                <a:ext cx="1802521" cy="4701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, …,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Abadi Extra Light" panose="020B020402010402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835B50-BDBE-6407-8E5A-D4957449E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1064341"/>
                <a:ext cx="1802521" cy="4701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C083D16-3CFF-061F-284A-AB0085967BD0}"/>
              </a:ext>
            </a:extLst>
          </p:cNvPr>
          <p:cNvSpPr/>
          <p:nvPr/>
        </p:nvSpPr>
        <p:spPr>
          <a:xfrm>
            <a:off x="0" y="1658902"/>
            <a:ext cx="6390042" cy="47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B933E2-9C29-7C63-02D4-2A809E7D659B}"/>
              </a:ext>
            </a:extLst>
          </p:cNvPr>
          <p:cNvSpPr/>
          <p:nvPr/>
        </p:nvSpPr>
        <p:spPr>
          <a:xfrm>
            <a:off x="158960" y="1660157"/>
            <a:ext cx="1223169" cy="470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Selections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D834683-A2D6-7F8D-D399-311C6F33F453}"/>
                  </a:ext>
                </a:extLst>
              </p:cNvPr>
              <p:cNvSpPr/>
              <p:nvPr/>
            </p:nvSpPr>
            <p:spPr>
              <a:xfrm>
                <a:off x="1446282" y="1660157"/>
                <a:ext cx="2307977" cy="4701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={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D834683-A2D6-7F8D-D399-311C6F33F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1660157"/>
                <a:ext cx="2307977" cy="470169"/>
              </a:xfrm>
              <a:prstGeom prst="rect">
                <a:avLst/>
              </a:prstGeom>
              <a:blipFill>
                <a:blip r:embed="rId4"/>
                <a:stretch>
                  <a:fillRect b="-5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E7473571-A29F-EAAF-0494-5480A7AA05BA}"/>
              </a:ext>
            </a:extLst>
          </p:cNvPr>
          <p:cNvSpPr/>
          <p:nvPr/>
        </p:nvSpPr>
        <p:spPr>
          <a:xfrm>
            <a:off x="3528391" y="1655136"/>
            <a:ext cx="2827790" cy="470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(deterministic outcomes)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036D03-B7DD-4EBF-88AB-F9C0629F9AB2}"/>
              </a:ext>
            </a:extLst>
          </p:cNvPr>
          <p:cNvSpPr/>
          <p:nvPr/>
        </p:nvSpPr>
        <p:spPr>
          <a:xfrm>
            <a:off x="0" y="4037100"/>
            <a:ext cx="6390042" cy="454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74F13B-823A-A349-1F6B-F95C7ADA0A87}"/>
              </a:ext>
            </a:extLst>
          </p:cNvPr>
          <p:cNvSpPr/>
          <p:nvPr/>
        </p:nvSpPr>
        <p:spPr>
          <a:xfrm>
            <a:off x="158960" y="4038355"/>
            <a:ext cx="1223169" cy="45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Utilities 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CEF171C-55EC-F2C3-074A-840BA35C5B04}"/>
                  </a:ext>
                </a:extLst>
              </p:cNvPr>
              <p:cNvSpPr/>
              <p:nvPr/>
            </p:nvSpPr>
            <p:spPr>
              <a:xfrm>
                <a:off x="1446282" y="4038355"/>
                <a:ext cx="4922218" cy="4548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: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∀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𝑁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CEF171C-55EC-F2C3-074A-840BA35C5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4038355"/>
                <a:ext cx="4922218" cy="454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3F7D4E89-8A22-A130-5CE8-74A295D4F5C8}"/>
              </a:ext>
            </a:extLst>
          </p:cNvPr>
          <p:cNvSpPr/>
          <p:nvPr/>
        </p:nvSpPr>
        <p:spPr>
          <a:xfrm>
            <a:off x="4592755" y="4026377"/>
            <a:ext cx="1775745" cy="454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(a value oracle)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688CBB-C8D3-C815-A519-691CB2830647}"/>
              </a:ext>
            </a:extLst>
          </p:cNvPr>
          <p:cNvSpPr/>
          <p:nvPr/>
        </p:nvSpPr>
        <p:spPr>
          <a:xfrm>
            <a:off x="0" y="2262382"/>
            <a:ext cx="6390042" cy="1643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DA435D-D243-EF12-979F-A149957AA547}"/>
              </a:ext>
            </a:extLst>
          </p:cNvPr>
          <p:cNvSpPr/>
          <p:nvPr/>
        </p:nvSpPr>
        <p:spPr>
          <a:xfrm>
            <a:off x="158960" y="2263637"/>
            <a:ext cx="1223169" cy="16421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Solutions 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A1ADC40-C1EF-8923-1DA7-72D36BEA7BE4}"/>
                  </a:ext>
                </a:extLst>
              </p:cNvPr>
              <p:cNvSpPr/>
              <p:nvPr/>
            </p:nvSpPr>
            <p:spPr>
              <a:xfrm>
                <a:off x="1446283" y="2642012"/>
                <a:ext cx="4943760" cy="12543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b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d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A1ADC40-C1EF-8923-1DA7-72D36BEA7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3" y="2642012"/>
                <a:ext cx="4943760" cy="12543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F06024B5-B392-5F09-917D-6AD29A16874A}"/>
              </a:ext>
            </a:extLst>
          </p:cNvPr>
          <p:cNvSpPr/>
          <p:nvPr/>
        </p:nvSpPr>
        <p:spPr>
          <a:xfrm>
            <a:off x="1446283" y="2245931"/>
            <a:ext cx="4922218" cy="445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solution is a </a:t>
            </a:r>
            <a:r>
              <a:rPr lang="en-US" sz="20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distribution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over selections.</a:t>
            </a:r>
            <a:endParaRPr lang="en-US" sz="2000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F32566-6B8A-7384-1B1A-E55A3DE12160}"/>
              </a:ext>
            </a:extLst>
          </p:cNvPr>
          <p:cNvSpPr/>
          <p:nvPr/>
        </p:nvSpPr>
        <p:spPr>
          <a:xfrm>
            <a:off x="0" y="4623240"/>
            <a:ext cx="6390042" cy="193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90A3B2-FAA7-F097-2D6C-4B9ED4B97618}"/>
              </a:ext>
            </a:extLst>
          </p:cNvPr>
          <p:cNvSpPr/>
          <p:nvPr/>
        </p:nvSpPr>
        <p:spPr>
          <a:xfrm>
            <a:off x="158960" y="4627657"/>
            <a:ext cx="1223169" cy="1934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</a:pP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Expected</a:t>
            </a:r>
          </a:p>
          <a:p>
            <a:pPr algn="ctr">
              <a:spcBef>
                <a:spcPts val="200"/>
              </a:spcBef>
            </a:pP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Utilities 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3078064-23AE-88D3-1BD9-1609F8F088FA}"/>
                  </a:ext>
                </a:extLst>
              </p:cNvPr>
              <p:cNvSpPr/>
              <p:nvPr/>
            </p:nvSpPr>
            <p:spPr>
              <a:xfrm>
                <a:off x="1446282" y="4737249"/>
                <a:ext cx="3077086" cy="4584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: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𝑋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∀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𝑁</m:t>
                    </m:r>
                  </m:oMath>
                </a14:m>
                <a:endParaRPr lang="en-US" sz="22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3078064-23AE-88D3-1BD9-1609F8F0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4737249"/>
                <a:ext cx="3077086" cy="458485"/>
              </a:xfrm>
              <a:prstGeom prst="rect">
                <a:avLst/>
              </a:prstGeom>
              <a:blipFill>
                <a:blip r:embed="rId7"/>
                <a:stretch>
                  <a:fillRect l="-198"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E409BEB-F2BE-481B-8658-72E61543194B}"/>
                  </a:ext>
                </a:extLst>
              </p:cNvPr>
              <p:cNvSpPr/>
              <p:nvPr/>
            </p:nvSpPr>
            <p:spPr>
              <a:xfrm>
                <a:off x="1230647" y="5356648"/>
                <a:ext cx="2913373" cy="11560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E409BEB-F2BE-481B-8658-72E615431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47" y="5356648"/>
                <a:ext cx="2913373" cy="11560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65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CAA67-522B-0408-DC49-D3A18C586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27C626-F131-2256-4BEC-A1FCC92979FE}"/>
              </a:ext>
            </a:extLst>
          </p:cNvPr>
          <p:cNvSpPr/>
          <p:nvPr/>
        </p:nvSpPr>
        <p:spPr>
          <a:xfrm>
            <a:off x="7225163" y="200285"/>
            <a:ext cx="2800960" cy="69259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C667A-61A7-C720-8F9A-E358E1FC6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1504"/>
            <a:ext cx="6390041" cy="80890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The Model</a:t>
            </a:r>
            <a:endParaRPr lang="en-IL" sz="44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5A64B-0C1D-6527-4E45-F3912DF72061}"/>
              </a:ext>
            </a:extLst>
          </p:cNvPr>
          <p:cNvSpPr/>
          <p:nvPr/>
        </p:nvSpPr>
        <p:spPr>
          <a:xfrm>
            <a:off x="0" y="1064341"/>
            <a:ext cx="6390042" cy="47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7016-D151-1B29-7E93-E5F2C92BDD2A}"/>
              </a:ext>
            </a:extLst>
          </p:cNvPr>
          <p:cNvSpPr/>
          <p:nvPr/>
        </p:nvSpPr>
        <p:spPr>
          <a:xfrm>
            <a:off x="158960" y="1064341"/>
            <a:ext cx="1223169" cy="470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Agents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FF13D2-8026-23E4-7E82-46D4A0F40349}"/>
                  </a:ext>
                </a:extLst>
              </p:cNvPr>
              <p:cNvSpPr/>
              <p:nvPr/>
            </p:nvSpPr>
            <p:spPr>
              <a:xfrm>
                <a:off x="1446282" y="1064341"/>
                <a:ext cx="1802521" cy="4701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, …,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Abadi Extra Light" panose="020B020402010402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85B0177-C337-69EC-BD34-46F5FEFB8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1064341"/>
                <a:ext cx="1802521" cy="4701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2D2AFF0-D170-322C-C6C1-B80A2A89AF59}"/>
              </a:ext>
            </a:extLst>
          </p:cNvPr>
          <p:cNvSpPr/>
          <p:nvPr/>
        </p:nvSpPr>
        <p:spPr>
          <a:xfrm>
            <a:off x="0" y="1658902"/>
            <a:ext cx="6390042" cy="47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EBC04C-EC86-6F92-4C04-9F6C17673EA9}"/>
              </a:ext>
            </a:extLst>
          </p:cNvPr>
          <p:cNvSpPr/>
          <p:nvPr/>
        </p:nvSpPr>
        <p:spPr>
          <a:xfrm>
            <a:off x="158960" y="1660157"/>
            <a:ext cx="1223169" cy="470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Selections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AAE8CFC-FB87-2FEF-8DFD-9CFE90EC75A4}"/>
                  </a:ext>
                </a:extLst>
              </p:cNvPr>
              <p:cNvSpPr/>
              <p:nvPr/>
            </p:nvSpPr>
            <p:spPr>
              <a:xfrm>
                <a:off x="1446282" y="1660157"/>
                <a:ext cx="2307977" cy="4701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={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EC62857-FA1F-136A-6797-C629A02F6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1660157"/>
                <a:ext cx="2307977" cy="470169"/>
              </a:xfrm>
              <a:prstGeom prst="rect">
                <a:avLst/>
              </a:prstGeom>
              <a:blipFill>
                <a:blip r:embed="rId4"/>
                <a:stretch>
                  <a:fillRect b="-5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0B2DA4E4-8ECB-0375-4451-7048990787BE}"/>
              </a:ext>
            </a:extLst>
          </p:cNvPr>
          <p:cNvSpPr/>
          <p:nvPr/>
        </p:nvSpPr>
        <p:spPr>
          <a:xfrm>
            <a:off x="3399183" y="1655136"/>
            <a:ext cx="2956998" cy="470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(deterministic outcomes)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E29A55-EA98-AF21-5A33-32881F98DA36}"/>
              </a:ext>
            </a:extLst>
          </p:cNvPr>
          <p:cNvSpPr/>
          <p:nvPr/>
        </p:nvSpPr>
        <p:spPr>
          <a:xfrm>
            <a:off x="0" y="4037100"/>
            <a:ext cx="6390042" cy="454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148C05-21C8-233F-C394-8E48D8C133EA}"/>
              </a:ext>
            </a:extLst>
          </p:cNvPr>
          <p:cNvSpPr/>
          <p:nvPr/>
        </p:nvSpPr>
        <p:spPr>
          <a:xfrm>
            <a:off x="158960" y="4038355"/>
            <a:ext cx="1223169" cy="45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Utilities 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5F86129-E233-F1F1-22DB-06A9CB79D6D7}"/>
                  </a:ext>
                </a:extLst>
              </p:cNvPr>
              <p:cNvSpPr/>
              <p:nvPr/>
            </p:nvSpPr>
            <p:spPr>
              <a:xfrm>
                <a:off x="1446282" y="4038355"/>
                <a:ext cx="4922218" cy="4548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: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∀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𝑁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E74453A-F3EA-709D-DCDF-EF07790E7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4038355"/>
                <a:ext cx="4922218" cy="454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434D762-4343-6CE0-F66D-3CAACD406250}"/>
              </a:ext>
            </a:extLst>
          </p:cNvPr>
          <p:cNvSpPr/>
          <p:nvPr/>
        </p:nvSpPr>
        <p:spPr>
          <a:xfrm>
            <a:off x="4592755" y="4026377"/>
            <a:ext cx="1775745" cy="454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(a value oracle)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36BABE-373A-CF66-0E4C-21D584FC0AF7}"/>
              </a:ext>
            </a:extLst>
          </p:cNvPr>
          <p:cNvSpPr/>
          <p:nvPr/>
        </p:nvSpPr>
        <p:spPr>
          <a:xfrm>
            <a:off x="0" y="2262382"/>
            <a:ext cx="6390042" cy="1643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0DD46D-41D3-230E-0560-BFF7FB5856D2}"/>
              </a:ext>
            </a:extLst>
          </p:cNvPr>
          <p:cNvSpPr/>
          <p:nvPr/>
        </p:nvSpPr>
        <p:spPr>
          <a:xfrm>
            <a:off x="158960" y="2263637"/>
            <a:ext cx="1223169" cy="16421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Solutions 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F8A7254-620B-2D62-B859-0883AD06FCCB}"/>
                  </a:ext>
                </a:extLst>
              </p:cNvPr>
              <p:cNvSpPr/>
              <p:nvPr/>
            </p:nvSpPr>
            <p:spPr>
              <a:xfrm>
                <a:off x="1446283" y="2642012"/>
                <a:ext cx="4943760" cy="12543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b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d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3D52390-7C3F-0603-8491-14C13F8CC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3" y="2642012"/>
                <a:ext cx="4943760" cy="12543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9BCF5A8D-C777-1BB0-E7BB-2A9984F94F2F}"/>
              </a:ext>
            </a:extLst>
          </p:cNvPr>
          <p:cNvSpPr/>
          <p:nvPr/>
        </p:nvSpPr>
        <p:spPr>
          <a:xfrm>
            <a:off x="1446283" y="2245931"/>
            <a:ext cx="4922218" cy="445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solution is a </a:t>
            </a:r>
            <a:r>
              <a:rPr lang="en-US" sz="20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distribution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over selections.</a:t>
            </a:r>
            <a:endParaRPr lang="en-US" sz="2000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90F1C7-A618-4B28-0595-692D85FF9041}"/>
              </a:ext>
            </a:extLst>
          </p:cNvPr>
          <p:cNvSpPr/>
          <p:nvPr/>
        </p:nvSpPr>
        <p:spPr>
          <a:xfrm>
            <a:off x="0" y="4623240"/>
            <a:ext cx="6390042" cy="193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D75C96-E15F-40B5-C4CC-F697454EBE57}"/>
              </a:ext>
            </a:extLst>
          </p:cNvPr>
          <p:cNvSpPr/>
          <p:nvPr/>
        </p:nvSpPr>
        <p:spPr>
          <a:xfrm>
            <a:off x="158960" y="4627657"/>
            <a:ext cx="1223169" cy="1934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</a:pP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Expected</a:t>
            </a:r>
          </a:p>
          <a:p>
            <a:pPr algn="ctr">
              <a:spcBef>
                <a:spcPts val="200"/>
              </a:spcBef>
            </a:pP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Utilities 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A017BB7-12D5-3153-A259-BC36BA0C2641}"/>
                  </a:ext>
                </a:extLst>
              </p:cNvPr>
              <p:cNvSpPr/>
              <p:nvPr/>
            </p:nvSpPr>
            <p:spPr>
              <a:xfrm>
                <a:off x="1446282" y="4737249"/>
                <a:ext cx="3077086" cy="4584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: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𝑋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∀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𝑁</m:t>
                    </m:r>
                  </m:oMath>
                </a14:m>
                <a:endParaRPr lang="en-US" sz="22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41889A1-3FD3-A307-96A6-DEECA06CB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4737249"/>
                <a:ext cx="3077086" cy="458485"/>
              </a:xfrm>
              <a:prstGeom prst="rect">
                <a:avLst/>
              </a:prstGeom>
              <a:blipFill>
                <a:blip r:embed="rId7"/>
                <a:stretch>
                  <a:fillRect l="-198"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1DEB606-FABA-F90C-F34B-B056E738E30A}"/>
                  </a:ext>
                </a:extLst>
              </p:cNvPr>
              <p:cNvSpPr/>
              <p:nvPr/>
            </p:nvSpPr>
            <p:spPr>
              <a:xfrm>
                <a:off x="1230647" y="5356648"/>
                <a:ext cx="2913373" cy="11560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2E246E9-6E3D-AA18-5F6F-419432503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47" y="5356648"/>
                <a:ext cx="2913373" cy="11560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itle 1">
            <a:extLst>
              <a:ext uri="{FF2B5EF4-FFF2-40B4-BE49-F238E27FC236}">
                <a16:creationId xmlns:a16="http://schemas.microsoft.com/office/drawing/2014/main" id="{CBC43715-7C5F-91B7-5430-75CF64DA45F8}"/>
              </a:ext>
            </a:extLst>
          </p:cNvPr>
          <p:cNvSpPr txBox="1">
            <a:spLocks/>
          </p:cNvSpPr>
          <p:nvPr/>
        </p:nvSpPr>
        <p:spPr>
          <a:xfrm>
            <a:off x="6390041" y="111504"/>
            <a:ext cx="5799833" cy="80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 Opt. </a:t>
            </a:r>
            <a:endParaRPr lang="en-IL" sz="44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96B2EEC-C643-9B91-AAD6-583C43C206E9}"/>
              </a:ext>
            </a:extLst>
          </p:cNvPr>
          <p:cNvSpPr/>
          <p:nvPr/>
        </p:nvSpPr>
        <p:spPr>
          <a:xfrm>
            <a:off x="2125" y="0"/>
            <a:ext cx="6387917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4B929-0E55-901D-C7F1-9A2549A10061}"/>
              </a:ext>
            </a:extLst>
          </p:cNvPr>
          <p:cNvSpPr/>
          <p:nvPr/>
        </p:nvSpPr>
        <p:spPr>
          <a:xfrm>
            <a:off x="6390042" y="0"/>
            <a:ext cx="5799833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00B43E-B3BD-4DB2-1161-32296A9E9E8A}"/>
                  </a:ext>
                </a:extLst>
              </p:cNvPr>
              <p:cNvSpPr/>
              <p:nvPr/>
            </p:nvSpPr>
            <p:spPr>
              <a:xfrm>
                <a:off x="6692492" y="1064341"/>
                <a:ext cx="5194932" cy="18079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1200"/>
                  </a:spcAft>
                </a:pPr>
                <a:r>
                  <a:rPr lang="en-US" sz="22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 solution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𝑢𝑜</m:t>
                        </m:r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𝑋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s.t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∀</m:t>
                    </m:r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𝑋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:</m:t>
                    </m:r>
                  </m:oMath>
                </a14:m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  <m:aln/>
                            </m:rPr>
                            <a:rPr lang="en-SG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2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𝑢𝑜</m:t>
                                  </m:r>
                                </m:sup>
                              </m:sSup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SG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00B43E-B3BD-4DB2-1161-32296A9E9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492" y="1064341"/>
                <a:ext cx="5194932" cy="1807951"/>
              </a:xfrm>
              <a:prstGeom prst="rect">
                <a:avLst/>
              </a:prstGeom>
              <a:blipFill>
                <a:blip r:embed="rId9"/>
                <a:stretch>
                  <a:fillRect l="-1526" t="-23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46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F8A7E53-1996-8658-E772-C0EA76AF4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788AD5-661A-3343-CCD2-864D53837687}"/>
              </a:ext>
            </a:extLst>
          </p:cNvPr>
          <p:cNvSpPr/>
          <p:nvPr/>
        </p:nvSpPr>
        <p:spPr>
          <a:xfrm>
            <a:off x="7225163" y="200285"/>
            <a:ext cx="2800960" cy="69259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A91D9-0C69-1FE5-BF04-13E17C646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1504"/>
            <a:ext cx="6390041" cy="80890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The Model</a:t>
            </a:r>
            <a:endParaRPr lang="en-IL" sz="44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A1AD7-3B2D-EC4E-8069-C1D2CC5F544E}"/>
              </a:ext>
            </a:extLst>
          </p:cNvPr>
          <p:cNvSpPr/>
          <p:nvPr/>
        </p:nvSpPr>
        <p:spPr>
          <a:xfrm>
            <a:off x="0" y="1064341"/>
            <a:ext cx="6390042" cy="47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C1ECE-B790-8D53-BD52-23A794ADA15F}"/>
              </a:ext>
            </a:extLst>
          </p:cNvPr>
          <p:cNvSpPr/>
          <p:nvPr/>
        </p:nvSpPr>
        <p:spPr>
          <a:xfrm>
            <a:off x="158960" y="1064341"/>
            <a:ext cx="1223169" cy="470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Agents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85B0177-C337-69EC-BD34-46F5FEFB8253}"/>
                  </a:ext>
                </a:extLst>
              </p:cNvPr>
              <p:cNvSpPr/>
              <p:nvPr/>
            </p:nvSpPr>
            <p:spPr>
              <a:xfrm>
                <a:off x="1446282" y="1064341"/>
                <a:ext cx="1802521" cy="4701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, …,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Abadi Extra Light" panose="020B020402010402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85B0177-C337-69EC-BD34-46F5FEFB8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1064341"/>
                <a:ext cx="1802521" cy="4701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2FB8F62-F165-B805-9998-E3101508AABB}"/>
              </a:ext>
            </a:extLst>
          </p:cNvPr>
          <p:cNvSpPr/>
          <p:nvPr/>
        </p:nvSpPr>
        <p:spPr>
          <a:xfrm>
            <a:off x="0" y="1658902"/>
            <a:ext cx="6390042" cy="47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1B77B7-57AD-6E95-EC27-C91E37BBDF00}"/>
              </a:ext>
            </a:extLst>
          </p:cNvPr>
          <p:cNvSpPr/>
          <p:nvPr/>
        </p:nvSpPr>
        <p:spPr>
          <a:xfrm>
            <a:off x="158960" y="1660157"/>
            <a:ext cx="1223169" cy="470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Selections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EC62857-FA1F-136A-6797-C629A02F6C6E}"/>
                  </a:ext>
                </a:extLst>
              </p:cNvPr>
              <p:cNvSpPr/>
              <p:nvPr/>
            </p:nvSpPr>
            <p:spPr>
              <a:xfrm>
                <a:off x="1446282" y="1660157"/>
                <a:ext cx="2307977" cy="4701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={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EC62857-FA1F-136A-6797-C629A02F6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1660157"/>
                <a:ext cx="2307977" cy="470169"/>
              </a:xfrm>
              <a:prstGeom prst="rect">
                <a:avLst/>
              </a:prstGeom>
              <a:blipFill>
                <a:blip r:embed="rId4"/>
                <a:stretch>
                  <a:fillRect b="-5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7D792B3D-6262-ECF3-1C17-ADCDA83BF2EE}"/>
              </a:ext>
            </a:extLst>
          </p:cNvPr>
          <p:cNvSpPr/>
          <p:nvPr/>
        </p:nvSpPr>
        <p:spPr>
          <a:xfrm>
            <a:off x="3399183" y="1655136"/>
            <a:ext cx="2956998" cy="470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(deterministic outcomes)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955CB2-CCF4-20AD-5BC7-7C70D923EFC8}"/>
              </a:ext>
            </a:extLst>
          </p:cNvPr>
          <p:cNvSpPr/>
          <p:nvPr/>
        </p:nvSpPr>
        <p:spPr>
          <a:xfrm>
            <a:off x="0" y="4037100"/>
            <a:ext cx="6390042" cy="454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425233-16F9-A391-187C-9F6F7EC1CBEE}"/>
              </a:ext>
            </a:extLst>
          </p:cNvPr>
          <p:cNvSpPr/>
          <p:nvPr/>
        </p:nvSpPr>
        <p:spPr>
          <a:xfrm>
            <a:off x="158960" y="4038355"/>
            <a:ext cx="1223169" cy="45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Utilities 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E74453A-F3EA-709D-DCDF-EF07790E7291}"/>
                  </a:ext>
                </a:extLst>
              </p:cNvPr>
              <p:cNvSpPr/>
              <p:nvPr/>
            </p:nvSpPr>
            <p:spPr>
              <a:xfrm>
                <a:off x="1446282" y="4038355"/>
                <a:ext cx="4922218" cy="4548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: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∀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𝑁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E74453A-F3EA-709D-DCDF-EF07790E7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4038355"/>
                <a:ext cx="4922218" cy="454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1839D37F-38CD-F170-48F4-3E630873D1BA}"/>
              </a:ext>
            </a:extLst>
          </p:cNvPr>
          <p:cNvSpPr/>
          <p:nvPr/>
        </p:nvSpPr>
        <p:spPr>
          <a:xfrm>
            <a:off x="4592755" y="4026377"/>
            <a:ext cx="1775745" cy="454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(a value oracle)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15E741-0389-5378-4257-D54641CC86B4}"/>
              </a:ext>
            </a:extLst>
          </p:cNvPr>
          <p:cNvSpPr/>
          <p:nvPr/>
        </p:nvSpPr>
        <p:spPr>
          <a:xfrm>
            <a:off x="0" y="2262382"/>
            <a:ext cx="6390042" cy="1643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822C9E-EACA-68E3-0489-A7871801C320}"/>
              </a:ext>
            </a:extLst>
          </p:cNvPr>
          <p:cNvSpPr/>
          <p:nvPr/>
        </p:nvSpPr>
        <p:spPr>
          <a:xfrm>
            <a:off x="158960" y="2263637"/>
            <a:ext cx="1223169" cy="16421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Solutions 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3D52390-7C3F-0603-8491-14C13F8CC612}"/>
                  </a:ext>
                </a:extLst>
              </p:cNvPr>
              <p:cNvSpPr/>
              <p:nvPr/>
            </p:nvSpPr>
            <p:spPr>
              <a:xfrm>
                <a:off x="1446283" y="2642012"/>
                <a:ext cx="4943760" cy="12543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b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d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3D52390-7C3F-0603-8491-14C13F8CC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3" y="2642012"/>
                <a:ext cx="4943760" cy="12543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5370D50-76FD-BFED-A6D7-DE675CF55DCB}"/>
              </a:ext>
            </a:extLst>
          </p:cNvPr>
          <p:cNvSpPr/>
          <p:nvPr/>
        </p:nvSpPr>
        <p:spPr>
          <a:xfrm>
            <a:off x="1446283" y="2245931"/>
            <a:ext cx="4922218" cy="445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solution is a </a:t>
            </a:r>
            <a:r>
              <a:rPr lang="en-US" sz="20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distribution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over selections.</a:t>
            </a:r>
            <a:endParaRPr lang="en-US" sz="2000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8543D1-C55E-BC2A-BA1A-0516EF5B3BEF}"/>
              </a:ext>
            </a:extLst>
          </p:cNvPr>
          <p:cNvSpPr/>
          <p:nvPr/>
        </p:nvSpPr>
        <p:spPr>
          <a:xfrm>
            <a:off x="0" y="4623240"/>
            <a:ext cx="6390042" cy="193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EFF9C7-4103-92D9-6BDF-27AF94CA5D42}"/>
              </a:ext>
            </a:extLst>
          </p:cNvPr>
          <p:cNvSpPr/>
          <p:nvPr/>
        </p:nvSpPr>
        <p:spPr>
          <a:xfrm>
            <a:off x="158960" y="4627657"/>
            <a:ext cx="1223169" cy="1934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</a:pP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Expected</a:t>
            </a:r>
          </a:p>
          <a:p>
            <a:pPr algn="ctr">
              <a:spcBef>
                <a:spcPts val="200"/>
              </a:spcBef>
            </a:pP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Utilities 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41889A1-3FD3-A307-96A6-DEECA06CBE0A}"/>
                  </a:ext>
                </a:extLst>
              </p:cNvPr>
              <p:cNvSpPr/>
              <p:nvPr/>
            </p:nvSpPr>
            <p:spPr>
              <a:xfrm>
                <a:off x="1446282" y="4737249"/>
                <a:ext cx="3077086" cy="4584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: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𝑋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∀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𝑁</m:t>
                    </m:r>
                  </m:oMath>
                </a14:m>
                <a:endParaRPr lang="en-US" sz="22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41889A1-3FD3-A307-96A6-DEECA06CB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4737249"/>
                <a:ext cx="3077086" cy="458485"/>
              </a:xfrm>
              <a:prstGeom prst="rect">
                <a:avLst/>
              </a:prstGeom>
              <a:blipFill>
                <a:blip r:embed="rId7"/>
                <a:stretch>
                  <a:fillRect l="-198"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2E246E9-6E3D-AA18-5F6F-419432503F93}"/>
                  </a:ext>
                </a:extLst>
              </p:cNvPr>
              <p:cNvSpPr/>
              <p:nvPr/>
            </p:nvSpPr>
            <p:spPr>
              <a:xfrm>
                <a:off x="1230647" y="5356648"/>
                <a:ext cx="2913373" cy="11560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2E246E9-6E3D-AA18-5F6F-419432503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47" y="5356648"/>
                <a:ext cx="2913373" cy="11560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itle 1">
            <a:extLst>
              <a:ext uri="{FF2B5EF4-FFF2-40B4-BE49-F238E27FC236}">
                <a16:creationId xmlns:a16="http://schemas.microsoft.com/office/drawing/2014/main" id="{265E94B9-8740-80B3-4029-1BED9D0B8A53}"/>
              </a:ext>
            </a:extLst>
          </p:cNvPr>
          <p:cNvSpPr txBox="1">
            <a:spLocks/>
          </p:cNvSpPr>
          <p:nvPr/>
        </p:nvSpPr>
        <p:spPr>
          <a:xfrm>
            <a:off x="6390041" y="111504"/>
            <a:ext cx="5799833" cy="80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 Opt. </a:t>
            </a:r>
            <a:endParaRPr lang="en-IL" sz="44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3511965-1B98-5EB9-AC46-8CC8831F3080}"/>
              </a:ext>
            </a:extLst>
          </p:cNvPr>
          <p:cNvSpPr/>
          <p:nvPr/>
        </p:nvSpPr>
        <p:spPr>
          <a:xfrm>
            <a:off x="2125" y="0"/>
            <a:ext cx="6387917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DF968A-DB19-2459-B3D7-22E66AC5B98F}"/>
              </a:ext>
            </a:extLst>
          </p:cNvPr>
          <p:cNvSpPr/>
          <p:nvPr/>
        </p:nvSpPr>
        <p:spPr>
          <a:xfrm>
            <a:off x="6390042" y="0"/>
            <a:ext cx="5799833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542F632-D31C-D8E7-0047-FEC3625C0963}"/>
                  </a:ext>
                </a:extLst>
              </p:cNvPr>
              <p:cNvSpPr/>
              <p:nvPr/>
            </p:nvSpPr>
            <p:spPr>
              <a:xfrm>
                <a:off x="6692492" y="1064341"/>
                <a:ext cx="5194932" cy="18079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1200"/>
                  </a:spcAft>
                </a:pPr>
                <a:r>
                  <a:rPr lang="en-US" sz="22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 solution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𝑢𝑜</m:t>
                        </m:r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𝑋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s.t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∀</m:t>
                    </m:r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𝑋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:</m:t>
                    </m:r>
                  </m:oMath>
                </a14:m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  <m:aln/>
                            </m:r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2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𝑢𝑜</m:t>
                                  </m:r>
                                </m:sup>
                              </m:sSup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  <m:aln/>
                            </m:r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542F632-D31C-D8E7-0047-FEC3625C0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492" y="1064341"/>
                <a:ext cx="5194932" cy="1807951"/>
              </a:xfrm>
              <a:prstGeom prst="rect">
                <a:avLst/>
              </a:prstGeom>
              <a:blipFill>
                <a:blip r:embed="rId9"/>
                <a:stretch>
                  <a:fillRect l="-1526" t="-23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5153B0B-C8B6-FBF5-F5CC-E1D88F16DB7D}"/>
              </a:ext>
            </a:extLst>
          </p:cNvPr>
          <p:cNvSpPr/>
          <p:nvPr/>
        </p:nvSpPr>
        <p:spPr>
          <a:xfrm>
            <a:off x="6692491" y="3531269"/>
            <a:ext cx="5194932" cy="217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Stochasticity is </a:t>
            </a:r>
            <a:r>
              <a:rPr lang="en-US" sz="20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Unnecessary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Utilitarian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6A1AEC-7274-0465-0A8D-7D61C6959D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7995" y="4026377"/>
            <a:ext cx="4832006" cy="1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EE84B-D4C2-20FE-326E-FCF9EEF7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7C78-C777-A0EE-1C94-91AD3ABE7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1504"/>
            <a:ext cx="6390041" cy="80890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The Model</a:t>
            </a:r>
            <a:endParaRPr lang="en-IL" sz="44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D59980-6940-4F11-465E-BBB882FBADE1}"/>
              </a:ext>
            </a:extLst>
          </p:cNvPr>
          <p:cNvSpPr/>
          <p:nvPr/>
        </p:nvSpPr>
        <p:spPr>
          <a:xfrm>
            <a:off x="0" y="1064341"/>
            <a:ext cx="6390042" cy="47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05A814-76AA-42FD-7318-004EF3AA676A}"/>
              </a:ext>
            </a:extLst>
          </p:cNvPr>
          <p:cNvSpPr/>
          <p:nvPr/>
        </p:nvSpPr>
        <p:spPr>
          <a:xfrm>
            <a:off x="158960" y="1064341"/>
            <a:ext cx="1223169" cy="470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Agents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99F096D-20EE-2996-7D30-7F6EC56CC3B5}"/>
                  </a:ext>
                </a:extLst>
              </p:cNvPr>
              <p:cNvSpPr/>
              <p:nvPr/>
            </p:nvSpPr>
            <p:spPr>
              <a:xfrm>
                <a:off x="1446282" y="1064341"/>
                <a:ext cx="1802521" cy="4701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, …,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Abadi Extra Light" panose="020B020402010402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99F096D-20EE-2996-7D30-7F6EC56CC3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1064341"/>
                <a:ext cx="1802521" cy="4701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661674F-77D4-4F6B-CE0B-A20674D39FCA}"/>
              </a:ext>
            </a:extLst>
          </p:cNvPr>
          <p:cNvSpPr/>
          <p:nvPr/>
        </p:nvSpPr>
        <p:spPr>
          <a:xfrm>
            <a:off x="0" y="1658902"/>
            <a:ext cx="6390042" cy="47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FEB171-A96A-797F-E2DF-1D0FC925EB0C}"/>
              </a:ext>
            </a:extLst>
          </p:cNvPr>
          <p:cNvSpPr/>
          <p:nvPr/>
        </p:nvSpPr>
        <p:spPr>
          <a:xfrm>
            <a:off x="158960" y="1660157"/>
            <a:ext cx="1223169" cy="470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Selections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B8EE6E-D4FE-62DF-6953-A4D1A0DEB49C}"/>
                  </a:ext>
                </a:extLst>
              </p:cNvPr>
              <p:cNvSpPr/>
              <p:nvPr/>
            </p:nvSpPr>
            <p:spPr>
              <a:xfrm>
                <a:off x="1446282" y="1660157"/>
                <a:ext cx="2307977" cy="4701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={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B8EE6E-D4FE-62DF-6953-A4D1A0DEB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1660157"/>
                <a:ext cx="2307977" cy="470169"/>
              </a:xfrm>
              <a:prstGeom prst="rect">
                <a:avLst/>
              </a:prstGeom>
              <a:blipFill>
                <a:blip r:embed="rId4"/>
                <a:stretch>
                  <a:fillRect b="-5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7B5BA1BD-7AD6-1B9C-7DB3-9FC734DD3885}"/>
              </a:ext>
            </a:extLst>
          </p:cNvPr>
          <p:cNvSpPr/>
          <p:nvPr/>
        </p:nvSpPr>
        <p:spPr>
          <a:xfrm>
            <a:off x="3399183" y="1655136"/>
            <a:ext cx="2956998" cy="470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(deterministic outcomes)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1BCC9-020B-7455-B105-21E6EF71FEDF}"/>
              </a:ext>
            </a:extLst>
          </p:cNvPr>
          <p:cNvSpPr/>
          <p:nvPr/>
        </p:nvSpPr>
        <p:spPr>
          <a:xfrm>
            <a:off x="0" y="4037100"/>
            <a:ext cx="6390042" cy="454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AEAB4D-6C03-4B72-78FB-DCCDFFC4E021}"/>
              </a:ext>
            </a:extLst>
          </p:cNvPr>
          <p:cNvSpPr/>
          <p:nvPr/>
        </p:nvSpPr>
        <p:spPr>
          <a:xfrm>
            <a:off x="158960" y="4038355"/>
            <a:ext cx="1223169" cy="45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Utilities 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9D1083-508A-2CAD-0DC4-0F6F59794FFC}"/>
                  </a:ext>
                </a:extLst>
              </p:cNvPr>
              <p:cNvSpPr/>
              <p:nvPr/>
            </p:nvSpPr>
            <p:spPr>
              <a:xfrm>
                <a:off x="1446282" y="4038355"/>
                <a:ext cx="4922218" cy="4548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: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∀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𝑁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9D1083-508A-2CAD-0DC4-0F6F59794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4038355"/>
                <a:ext cx="4922218" cy="454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485D415A-9A89-B2AA-A67A-8D88114EA026}"/>
              </a:ext>
            </a:extLst>
          </p:cNvPr>
          <p:cNvSpPr/>
          <p:nvPr/>
        </p:nvSpPr>
        <p:spPr>
          <a:xfrm>
            <a:off x="4592755" y="4026377"/>
            <a:ext cx="1775745" cy="454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(a value oracle)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208765-B378-A2C4-8467-E08600F3E08F}"/>
              </a:ext>
            </a:extLst>
          </p:cNvPr>
          <p:cNvSpPr/>
          <p:nvPr/>
        </p:nvSpPr>
        <p:spPr>
          <a:xfrm>
            <a:off x="0" y="2262382"/>
            <a:ext cx="6390042" cy="1643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3D6E50-3538-E675-F12D-7284C7AE3622}"/>
              </a:ext>
            </a:extLst>
          </p:cNvPr>
          <p:cNvSpPr/>
          <p:nvPr/>
        </p:nvSpPr>
        <p:spPr>
          <a:xfrm>
            <a:off x="158960" y="2263637"/>
            <a:ext cx="1223169" cy="16421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Solutions 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E130611-B43A-18E0-24A9-EA6DDB586E95}"/>
                  </a:ext>
                </a:extLst>
              </p:cNvPr>
              <p:cNvSpPr/>
              <p:nvPr/>
            </p:nvSpPr>
            <p:spPr>
              <a:xfrm>
                <a:off x="1446283" y="2642012"/>
                <a:ext cx="4943760" cy="12543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b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d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E130611-B43A-18E0-24A9-EA6DDB586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3" y="2642012"/>
                <a:ext cx="4943760" cy="12543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367051F9-4384-F233-8CCE-65C4D3C74BC3}"/>
              </a:ext>
            </a:extLst>
          </p:cNvPr>
          <p:cNvSpPr/>
          <p:nvPr/>
        </p:nvSpPr>
        <p:spPr>
          <a:xfrm>
            <a:off x="1446283" y="2245931"/>
            <a:ext cx="4922218" cy="445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solution is a </a:t>
            </a:r>
            <a:r>
              <a:rPr lang="en-US" sz="20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distribution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over selections.</a:t>
            </a:r>
            <a:endParaRPr lang="en-US" sz="2000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DBDD5E-B655-A56C-27C4-08A7746FDA1B}"/>
              </a:ext>
            </a:extLst>
          </p:cNvPr>
          <p:cNvSpPr/>
          <p:nvPr/>
        </p:nvSpPr>
        <p:spPr>
          <a:xfrm>
            <a:off x="0" y="4623240"/>
            <a:ext cx="6390042" cy="193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4BE945-CE14-8806-5C76-8F29DF91A9D7}"/>
              </a:ext>
            </a:extLst>
          </p:cNvPr>
          <p:cNvSpPr/>
          <p:nvPr/>
        </p:nvSpPr>
        <p:spPr>
          <a:xfrm>
            <a:off x="158960" y="4627657"/>
            <a:ext cx="1223169" cy="1934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</a:pP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Expected</a:t>
            </a:r>
          </a:p>
          <a:p>
            <a:pPr algn="ctr">
              <a:spcBef>
                <a:spcPts val="200"/>
              </a:spcBef>
            </a:pP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Utilities 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258433C-7E73-EE9B-33CF-A7C5731CA8D6}"/>
                  </a:ext>
                </a:extLst>
              </p:cNvPr>
              <p:cNvSpPr/>
              <p:nvPr/>
            </p:nvSpPr>
            <p:spPr>
              <a:xfrm>
                <a:off x="1446282" y="4737249"/>
                <a:ext cx="3077086" cy="4584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: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𝑋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∀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𝑁</m:t>
                    </m:r>
                  </m:oMath>
                </a14:m>
                <a:endParaRPr lang="en-US" sz="22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258433C-7E73-EE9B-33CF-A7C5731CA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4737249"/>
                <a:ext cx="3077086" cy="458485"/>
              </a:xfrm>
              <a:prstGeom prst="rect">
                <a:avLst/>
              </a:prstGeom>
              <a:blipFill>
                <a:blip r:embed="rId7"/>
                <a:stretch>
                  <a:fillRect l="-198"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B9422F3-59E9-C803-042D-7B742EB77719}"/>
                  </a:ext>
                </a:extLst>
              </p:cNvPr>
              <p:cNvSpPr/>
              <p:nvPr/>
            </p:nvSpPr>
            <p:spPr>
              <a:xfrm>
                <a:off x="1230647" y="5356648"/>
                <a:ext cx="2913373" cy="11560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B9422F3-59E9-C803-042D-7B742EB77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47" y="5356648"/>
                <a:ext cx="2913373" cy="11560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>
            <a:extLst>
              <a:ext uri="{FF2B5EF4-FFF2-40B4-BE49-F238E27FC236}">
                <a16:creationId xmlns:a16="http://schemas.microsoft.com/office/drawing/2014/main" id="{D316099E-AC5B-B249-4208-56981A4B73CF}"/>
              </a:ext>
            </a:extLst>
          </p:cNvPr>
          <p:cNvSpPr/>
          <p:nvPr/>
        </p:nvSpPr>
        <p:spPr>
          <a:xfrm>
            <a:off x="2125" y="0"/>
            <a:ext cx="6387917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3E9F32-D7EA-2EA5-87DF-4B8E7F66ACA6}"/>
              </a:ext>
            </a:extLst>
          </p:cNvPr>
          <p:cNvSpPr/>
          <p:nvPr/>
        </p:nvSpPr>
        <p:spPr>
          <a:xfrm>
            <a:off x="6390042" y="0"/>
            <a:ext cx="5799833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33813D7-F828-CAA1-6612-15BBE6E89623}"/>
                  </a:ext>
                </a:extLst>
              </p:cNvPr>
              <p:cNvSpPr/>
              <p:nvPr/>
            </p:nvSpPr>
            <p:spPr>
              <a:xfrm>
                <a:off x="6546877" y="920408"/>
                <a:ext cx="5194932" cy="32145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1200"/>
                  </a:spcAft>
                </a:pPr>
                <a:r>
                  <a:rPr lang="en-US" sz="22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≥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.</a:t>
                </a:r>
              </a:p>
              <a:p>
                <a:pPr>
                  <a:spcAft>
                    <a:spcPts val="1200"/>
                  </a:spcAft>
                </a:pPr>
                <a:endParaRPr lang="en-US" sz="22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 solution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𝑢𝑜</m:t>
                        </m:r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𝑋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s.t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∀</m:t>
                    </m:r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𝑋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:</m:t>
                    </m:r>
                  </m:oMath>
                </a14:m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SG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2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𝑢𝑜</m:t>
                                  </m:r>
                                </m:sup>
                              </m:sSup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SG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33813D7-F828-CAA1-6612-15BBE6E89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877" y="920408"/>
                <a:ext cx="5194932" cy="3214576"/>
              </a:xfrm>
              <a:prstGeom prst="rect">
                <a:avLst/>
              </a:prstGeom>
              <a:blipFill>
                <a:blip r:embed="rId9"/>
                <a:stretch>
                  <a:fillRect l="-1526" t="-13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DC9F034-78A6-CC30-3199-55B55299D1FB}"/>
              </a:ext>
            </a:extLst>
          </p:cNvPr>
          <p:cNvSpPr/>
          <p:nvPr/>
        </p:nvSpPr>
        <p:spPr>
          <a:xfrm>
            <a:off x="8718697" y="210925"/>
            <a:ext cx="2306887" cy="51208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BB9187B6-EA04-0B97-0605-97CE80398D12}"/>
              </a:ext>
            </a:extLst>
          </p:cNvPr>
          <p:cNvSpPr txBox="1">
            <a:spLocks/>
          </p:cNvSpPr>
          <p:nvPr/>
        </p:nvSpPr>
        <p:spPr>
          <a:xfrm>
            <a:off x="6411598" y="111504"/>
            <a:ext cx="5799833" cy="14621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u="sng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Weighted</a:t>
            </a:r>
            <a:r>
              <a:rPr lang="en-US" sz="36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 Utilitarian Opt. </a:t>
            </a:r>
            <a:endParaRPr lang="en-IL" sz="36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B9BB4-A158-EC00-8D30-C89B378CE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092D0E8-3E16-5936-E833-FED2BB48CA76}"/>
              </a:ext>
            </a:extLst>
          </p:cNvPr>
          <p:cNvSpPr/>
          <p:nvPr/>
        </p:nvSpPr>
        <p:spPr>
          <a:xfrm>
            <a:off x="8219501" y="3047234"/>
            <a:ext cx="3811613" cy="2172796"/>
          </a:xfrm>
          <a:prstGeom prst="rect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409FA5-674D-E75C-2FAA-C0E25684B6EF}"/>
              </a:ext>
            </a:extLst>
          </p:cNvPr>
          <p:cNvSpPr/>
          <p:nvPr/>
        </p:nvSpPr>
        <p:spPr>
          <a:xfrm>
            <a:off x="7533405" y="227809"/>
            <a:ext cx="2205318" cy="692599"/>
          </a:xfrm>
          <a:prstGeom prst="rect">
            <a:avLst/>
          </a:prstGeom>
          <a:solidFill>
            <a:srgbClr val="F5C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90803-F478-FDFA-CA7C-074BC5759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1504"/>
            <a:ext cx="6390041" cy="80890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The Model</a:t>
            </a:r>
            <a:endParaRPr lang="en-IL" sz="44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99DB27-9EE9-318A-F175-16A72D3688F4}"/>
              </a:ext>
            </a:extLst>
          </p:cNvPr>
          <p:cNvSpPr/>
          <p:nvPr/>
        </p:nvSpPr>
        <p:spPr>
          <a:xfrm>
            <a:off x="0" y="1064341"/>
            <a:ext cx="6390042" cy="47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21C4C5-2AF6-5C2E-71D3-F807215CA767}"/>
              </a:ext>
            </a:extLst>
          </p:cNvPr>
          <p:cNvSpPr/>
          <p:nvPr/>
        </p:nvSpPr>
        <p:spPr>
          <a:xfrm>
            <a:off x="158960" y="1064341"/>
            <a:ext cx="1223169" cy="470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Agents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28E92A-9BAD-9D0C-C419-83FA7545C2E1}"/>
                  </a:ext>
                </a:extLst>
              </p:cNvPr>
              <p:cNvSpPr/>
              <p:nvPr/>
            </p:nvSpPr>
            <p:spPr>
              <a:xfrm>
                <a:off x="1446282" y="1064341"/>
                <a:ext cx="1802521" cy="4701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, …,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Abadi Extra Light" panose="020B020402010402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28E92A-9BAD-9D0C-C419-83FA7545C2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1064341"/>
                <a:ext cx="1802521" cy="4701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1634084-CBDF-B3BF-162F-31AA4570422F}"/>
              </a:ext>
            </a:extLst>
          </p:cNvPr>
          <p:cNvSpPr/>
          <p:nvPr/>
        </p:nvSpPr>
        <p:spPr>
          <a:xfrm>
            <a:off x="0" y="1658902"/>
            <a:ext cx="6390042" cy="470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F2C810-0E33-58B5-CF1C-8EEBBBE45C06}"/>
              </a:ext>
            </a:extLst>
          </p:cNvPr>
          <p:cNvSpPr/>
          <p:nvPr/>
        </p:nvSpPr>
        <p:spPr>
          <a:xfrm>
            <a:off x="158960" y="1660157"/>
            <a:ext cx="1223169" cy="470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Selections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24FB025-8E62-D908-9C5A-AE611A49FA80}"/>
                  </a:ext>
                </a:extLst>
              </p:cNvPr>
              <p:cNvSpPr/>
              <p:nvPr/>
            </p:nvSpPr>
            <p:spPr>
              <a:xfrm>
                <a:off x="1446282" y="1660157"/>
                <a:ext cx="2307977" cy="4701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={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24FB025-8E62-D908-9C5A-AE611A49F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1660157"/>
                <a:ext cx="2307977" cy="470169"/>
              </a:xfrm>
              <a:prstGeom prst="rect">
                <a:avLst/>
              </a:prstGeom>
              <a:blipFill>
                <a:blip r:embed="rId4"/>
                <a:stretch>
                  <a:fillRect b="-5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F6BC4F4-FBCE-3D9A-8480-2760DDF2419E}"/>
              </a:ext>
            </a:extLst>
          </p:cNvPr>
          <p:cNvSpPr/>
          <p:nvPr/>
        </p:nvSpPr>
        <p:spPr>
          <a:xfrm>
            <a:off x="3390927" y="1655136"/>
            <a:ext cx="2965254" cy="470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(deterministic outcomes)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3D1C1C-7BF0-CEF6-E3DF-25A65FFC46A0}"/>
              </a:ext>
            </a:extLst>
          </p:cNvPr>
          <p:cNvSpPr/>
          <p:nvPr/>
        </p:nvSpPr>
        <p:spPr>
          <a:xfrm>
            <a:off x="0" y="4037100"/>
            <a:ext cx="6390042" cy="454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560C34-E3B6-E0E4-C100-2744050437A9}"/>
              </a:ext>
            </a:extLst>
          </p:cNvPr>
          <p:cNvSpPr/>
          <p:nvPr/>
        </p:nvSpPr>
        <p:spPr>
          <a:xfrm>
            <a:off x="158960" y="4038355"/>
            <a:ext cx="1223169" cy="454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Utilities 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28A1510-4FEB-385A-FA8A-02BA3AACF468}"/>
                  </a:ext>
                </a:extLst>
              </p:cNvPr>
              <p:cNvSpPr/>
              <p:nvPr/>
            </p:nvSpPr>
            <p:spPr>
              <a:xfrm>
                <a:off x="1446282" y="4038355"/>
                <a:ext cx="4922218" cy="4548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: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∀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𝑁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28A1510-4FEB-385A-FA8A-02BA3AACF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4038355"/>
                <a:ext cx="4922218" cy="454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AA43F58C-4CCB-6A99-26EE-BF48BDE6E78F}"/>
              </a:ext>
            </a:extLst>
          </p:cNvPr>
          <p:cNvSpPr/>
          <p:nvPr/>
        </p:nvSpPr>
        <p:spPr>
          <a:xfrm>
            <a:off x="4592755" y="4026377"/>
            <a:ext cx="1775745" cy="454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(a value oracle)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0DE7A4-7C00-5C9A-456F-7BB9E7D76AF0}"/>
              </a:ext>
            </a:extLst>
          </p:cNvPr>
          <p:cNvSpPr/>
          <p:nvPr/>
        </p:nvSpPr>
        <p:spPr>
          <a:xfrm>
            <a:off x="0" y="2262382"/>
            <a:ext cx="6390042" cy="1643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F055EA-747F-BB15-5684-4197DA1DBA0D}"/>
              </a:ext>
            </a:extLst>
          </p:cNvPr>
          <p:cNvSpPr/>
          <p:nvPr/>
        </p:nvSpPr>
        <p:spPr>
          <a:xfrm>
            <a:off x="158960" y="2263637"/>
            <a:ext cx="1223169" cy="16421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Solutions 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EF91D5B-B762-FD1A-7668-07DBDA1514DF}"/>
                  </a:ext>
                </a:extLst>
              </p:cNvPr>
              <p:cNvSpPr/>
              <p:nvPr/>
            </p:nvSpPr>
            <p:spPr>
              <a:xfrm>
                <a:off x="1446283" y="2642012"/>
                <a:ext cx="4943760" cy="12543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0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b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d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EF91D5B-B762-FD1A-7668-07DBDA151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3" y="2642012"/>
                <a:ext cx="4943760" cy="12543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B8CAFCBC-1878-4C38-6C7B-8356B33315F5}"/>
              </a:ext>
            </a:extLst>
          </p:cNvPr>
          <p:cNvSpPr/>
          <p:nvPr/>
        </p:nvSpPr>
        <p:spPr>
          <a:xfrm>
            <a:off x="1446283" y="2245931"/>
            <a:ext cx="4922218" cy="445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solution is a </a:t>
            </a:r>
            <a:r>
              <a:rPr lang="en-US" sz="20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distribution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over selections.</a:t>
            </a:r>
            <a:endParaRPr lang="en-US" sz="2000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7B26A2-2275-9B98-B62B-11AC35779E45}"/>
              </a:ext>
            </a:extLst>
          </p:cNvPr>
          <p:cNvSpPr/>
          <p:nvPr/>
        </p:nvSpPr>
        <p:spPr>
          <a:xfrm>
            <a:off x="0" y="4623240"/>
            <a:ext cx="6390042" cy="193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56C681D-165A-6263-4DC8-FEE5104C4942}"/>
              </a:ext>
            </a:extLst>
          </p:cNvPr>
          <p:cNvSpPr/>
          <p:nvPr/>
        </p:nvSpPr>
        <p:spPr>
          <a:xfrm>
            <a:off x="158960" y="4627657"/>
            <a:ext cx="1223169" cy="19345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</a:pP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Expected</a:t>
            </a:r>
          </a:p>
          <a:p>
            <a:pPr algn="ctr">
              <a:spcBef>
                <a:spcPts val="200"/>
              </a:spcBef>
            </a:pP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Utilities </a:t>
            </a:r>
            <a:endParaRPr lang="en-I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45849EB-BAF5-0880-BA85-33BC48948B92}"/>
                  </a:ext>
                </a:extLst>
              </p:cNvPr>
              <p:cNvSpPr/>
              <p:nvPr/>
            </p:nvSpPr>
            <p:spPr>
              <a:xfrm>
                <a:off x="1446282" y="4737249"/>
                <a:ext cx="3077086" cy="4584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: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𝑋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∀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𝑁</m:t>
                    </m:r>
                  </m:oMath>
                </a14:m>
                <a:endParaRPr lang="en-US" sz="22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45849EB-BAF5-0880-BA85-33BC48948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82" y="4737249"/>
                <a:ext cx="3077086" cy="458485"/>
              </a:xfrm>
              <a:prstGeom prst="rect">
                <a:avLst/>
              </a:prstGeom>
              <a:blipFill>
                <a:blip r:embed="rId7"/>
                <a:stretch>
                  <a:fillRect l="-198"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5B9FB33-84FA-BA51-BB70-3CF9A96FD949}"/>
                  </a:ext>
                </a:extLst>
              </p:cNvPr>
              <p:cNvSpPr/>
              <p:nvPr/>
            </p:nvSpPr>
            <p:spPr>
              <a:xfrm>
                <a:off x="1230647" y="5356648"/>
                <a:ext cx="2913373" cy="11560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5B9FB33-84FA-BA51-BB70-3CF9A96FD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47" y="5356648"/>
                <a:ext cx="2913373" cy="11560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itle 1">
            <a:extLst>
              <a:ext uri="{FF2B5EF4-FFF2-40B4-BE49-F238E27FC236}">
                <a16:creationId xmlns:a16="http://schemas.microsoft.com/office/drawing/2014/main" id="{1EA46CB8-654B-9B48-2941-00A6752A7F87}"/>
              </a:ext>
            </a:extLst>
          </p:cNvPr>
          <p:cNvSpPr txBox="1">
            <a:spLocks/>
          </p:cNvSpPr>
          <p:nvPr/>
        </p:nvSpPr>
        <p:spPr>
          <a:xfrm>
            <a:off x="7127422" y="111504"/>
            <a:ext cx="4325073" cy="80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Leximin Opt. </a:t>
            </a:r>
            <a:endParaRPr lang="en-IL" sz="44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5C1710-15BD-D6C6-58CC-9897C24B3A6A}"/>
              </a:ext>
            </a:extLst>
          </p:cNvPr>
          <p:cNvSpPr/>
          <p:nvPr/>
        </p:nvSpPr>
        <p:spPr>
          <a:xfrm>
            <a:off x="2125" y="0"/>
            <a:ext cx="6387917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C9C76C-725C-B592-07FD-712FC79617CC}"/>
              </a:ext>
            </a:extLst>
          </p:cNvPr>
          <p:cNvSpPr/>
          <p:nvPr/>
        </p:nvSpPr>
        <p:spPr>
          <a:xfrm>
            <a:off x="6390042" y="0"/>
            <a:ext cx="5799833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05B57EC-44D2-D066-F304-2AA0880D9660}"/>
                  </a:ext>
                </a:extLst>
              </p:cNvPr>
              <p:cNvSpPr/>
              <p:nvPr/>
            </p:nvSpPr>
            <p:spPr>
              <a:xfrm>
                <a:off x="6692492" y="1064341"/>
                <a:ext cx="5194932" cy="11980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1200"/>
                  </a:spcAft>
                </a:pPr>
                <a:r>
                  <a:rPr lang="en-US" sz="2200" b="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 solution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𝑋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s.t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∀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𝑋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:</m:t>
                    </m:r>
                  </m:oMath>
                </a14:m>
                <a:endParaRPr lang="en-US" sz="22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≽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effectLst/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22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22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22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05B57EC-44D2-D066-F304-2AA0880D9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492" y="1064341"/>
                <a:ext cx="5194932" cy="1198041"/>
              </a:xfrm>
              <a:prstGeom prst="rect">
                <a:avLst/>
              </a:prstGeom>
              <a:blipFill>
                <a:blip r:embed="rId9"/>
                <a:stretch>
                  <a:fillRect l="-1526" t="-3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CC90F2-ED1D-31D6-38EC-77198091A0FC}"/>
                  </a:ext>
                </a:extLst>
              </p:cNvPr>
              <p:cNvSpPr/>
              <p:nvPr/>
            </p:nvSpPr>
            <p:spPr>
              <a:xfrm>
                <a:off x="9526866" y="2331884"/>
                <a:ext cx="2504248" cy="57031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𝒗</m:t>
                    </m:r>
                  </m:oMath>
                </a14:m>
                <a:r>
                  <a:rPr lang="he-IL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sorted in </a:t>
                </a:r>
                <a:endParaRPr lang="he-IL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weakly-increasing order</a:t>
                </a:r>
                <a:endParaRPr lang="en-IL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CC90F2-ED1D-31D6-38EC-77198091A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866" y="2331884"/>
                <a:ext cx="2504248" cy="570311"/>
              </a:xfrm>
              <a:prstGeom prst="rect">
                <a:avLst/>
              </a:prstGeom>
              <a:blipFill>
                <a:blip r:embed="rId10"/>
                <a:stretch>
                  <a:fillRect t="-12903" b="-236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07FFE6-2BC8-1AA0-D44B-540C01CEF71E}"/>
                  </a:ext>
                </a:extLst>
              </p:cNvPr>
              <p:cNvSpPr/>
              <p:nvPr/>
            </p:nvSpPr>
            <p:spPr>
              <a:xfrm>
                <a:off x="8998363" y="2331884"/>
                <a:ext cx="526997" cy="57031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𝒗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↑</m:t>
                          </m:r>
                        </m:sup>
                      </m:s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07FFE6-2BC8-1AA0-D44B-540C01CEF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363" y="2331884"/>
                <a:ext cx="526997" cy="5703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D864705-AAE2-3C6E-DBB0-DB840E317C8C}"/>
                  </a:ext>
                </a:extLst>
              </p:cNvPr>
              <p:cNvSpPr/>
              <p:nvPr/>
            </p:nvSpPr>
            <p:spPr>
              <a:xfrm>
                <a:off x="8779320" y="3951973"/>
                <a:ext cx="2924443" cy="12735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(2.1)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↑</m:t>
                        </m:r>
                      </m:sup>
                    </m:sSub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↑</m:t>
                        </m:r>
                      </m:sup>
                    </m:sSubSup>
                  </m:oMath>
                </a14:m>
                <a:r>
                  <a:rPr lang="he-IL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.</a:t>
                </a:r>
                <a:r>
                  <a:rPr lang="en-US" sz="20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 for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&lt;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(2.2)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↑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&gt;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↑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D864705-AAE2-3C6E-DBB0-DB840E317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320" y="3951973"/>
                <a:ext cx="2924443" cy="1273543"/>
              </a:xfrm>
              <a:prstGeom prst="rect">
                <a:avLst/>
              </a:prstGeom>
              <a:blipFill>
                <a:blip r:embed="rId12"/>
                <a:stretch>
                  <a:fillRect l="-20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9C0DB5-B3F5-149A-2FDB-8383E243B736}"/>
                  </a:ext>
                </a:extLst>
              </p:cNvPr>
              <p:cNvSpPr/>
              <p:nvPr/>
            </p:nvSpPr>
            <p:spPr>
              <a:xfrm>
                <a:off x="6546877" y="3051544"/>
                <a:ext cx="1672624" cy="2165040"/>
              </a:xfrm>
              <a:prstGeom prst="rect">
                <a:avLst/>
              </a:prstGeom>
              <a:solidFill>
                <a:srgbClr val="D9D9D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Leximin order</a:t>
                </a:r>
                <a:endParaRPr lang="he-IL" sz="20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𝒗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≽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</a:t>
                </a:r>
                <a:endParaRPr lang="en-US" sz="20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9C0DB5-B3F5-149A-2FDB-8383E243B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877" y="3051544"/>
                <a:ext cx="1672624" cy="2165040"/>
              </a:xfrm>
              <a:prstGeom prst="rect">
                <a:avLst/>
              </a:prstGeom>
              <a:blipFill>
                <a:blip r:embed="rId13"/>
                <a:stretch>
                  <a:fillRect l="-722" r="-39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0D1A0C-57F7-200C-FF6B-EC73E3E209BB}"/>
                  </a:ext>
                </a:extLst>
              </p:cNvPr>
              <p:cNvSpPr txBox="1"/>
              <p:nvPr/>
            </p:nvSpPr>
            <p:spPr>
              <a:xfrm>
                <a:off x="8398840" y="3136077"/>
                <a:ext cx="2977573" cy="954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6000">
                  <a:spcBef>
                    <a:spcPts val="12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if  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𝒗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↑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𝒖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↑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or (2)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∃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s.t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0D1A0C-57F7-200C-FF6B-EC73E3E20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840" y="3136077"/>
                <a:ext cx="2977573" cy="954877"/>
              </a:xfrm>
              <a:prstGeom prst="rect">
                <a:avLst/>
              </a:prstGeom>
              <a:blipFill>
                <a:blip r:embed="rId14"/>
                <a:stretch>
                  <a:fillRect l="-2254" t="-1274" b="-101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3C522DE2-8D77-3A87-6847-E30FB69789F9}"/>
              </a:ext>
            </a:extLst>
          </p:cNvPr>
          <p:cNvCxnSpPr/>
          <p:nvPr/>
        </p:nvCxnSpPr>
        <p:spPr>
          <a:xfrm rot="5400000">
            <a:off x="8334048" y="2031816"/>
            <a:ext cx="1076765" cy="947179"/>
          </a:xfrm>
          <a:prstGeom prst="bentConnector3">
            <a:avLst>
              <a:gd name="adj1" fmla="val 174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8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0539F-9758-BC64-96E9-81DD68A5A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71EC-BD2E-7192-B65F-C8CDFC32D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785" y="107597"/>
            <a:ext cx="11224429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Leximin Optimization</a:t>
            </a:r>
            <a:endParaRPr lang="en-IL" sz="40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5AAEF6-53E7-06D6-8624-9BC4B62C806C}"/>
              </a:ext>
            </a:extLst>
          </p:cNvPr>
          <p:cNvSpPr/>
          <p:nvPr/>
        </p:nvSpPr>
        <p:spPr>
          <a:xfrm>
            <a:off x="404218" y="935300"/>
            <a:ext cx="11224428" cy="5160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Leximin is a </a:t>
            </a:r>
            <a:r>
              <a:rPr lang="en-US" sz="2200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multi-objective</a:t>
            </a: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problem.</a:t>
            </a:r>
          </a:p>
          <a:p>
            <a:pPr marL="180000" indent="-1800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Algorithms are usually:</a:t>
            </a:r>
          </a:p>
          <a:p>
            <a:pPr marL="800100" lvl="1" indent="-342900">
              <a:lnSpc>
                <a:spcPct val="150000"/>
              </a:lnSpc>
              <a:buFont typeface="Calibri Light" panose="020F0302020204030204" pitchFamily="34" charset="0"/>
              <a:buChar char="–"/>
            </a:pP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Iterative,  solve one program in each iteration </a:t>
            </a:r>
          </a:p>
          <a:p>
            <a:pPr marL="800100" lvl="1" indent="-342900">
              <a:lnSpc>
                <a:spcPct val="150000"/>
              </a:lnSpc>
              <a:buFont typeface="Calibri Light" panose="020F0302020204030204" pitchFamily="34" charset="0"/>
              <a:buChar char="–"/>
            </a:pP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 Light" panose="020F0302020204030204" pitchFamily="34" charset="0"/>
              <a:buChar char="–"/>
            </a:pP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 Light" panose="020F0302020204030204" pitchFamily="34" charset="0"/>
              <a:buChar char="–"/>
            </a:pP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 Light" panose="020F0302020204030204" pitchFamily="34" charset="0"/>
              <a:buChar char="–"/>
            </a:pP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 Light" panose="020F0302020204030204" pitchFamily="34" charset="0"/>
              <a:buChar char="–"/>
            </a:pP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 Light" panose="020F0302020204030204" pitchFamily="34" charset="0"/>
              <a:buChar char="–"/>
            </a:pP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 Light" panose="020F0302020204030204" pitchFamily="34" charset="0"/>
              <a:buChar char="–"/>
            </a:pP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Each iteration uses the opt. values from previous iterations as constants.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72DB47-CEAB-B4FA-0050-57DDA00F5F06}"/>
              </a:ext>
            </a:extLst>
          </p:cNvPr>
          <p:cNvSpPr/>
          <p:nvPr/>
        </p:nvSpPr>
        <p:spPr>
          <a:xfrm>
            <a:off x="2584289" y="3319386"/>
            <a:ext cx="7689980" cy="16920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873D5-AF8B-1551-A557-F70AEA9CAEB3}"/>
              </a:ext>
            </a:extLst>
          </p:cNvPr>
          <p:cNvSpPr txBox="1"/>
          <p:nvPr/>
        </p:nvSpPr>
        <p:spPr>
          <a:xfrm>
            <a:off x="2033785" y="2717101"/>
            <a:ext cx="2503714" cy="57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Leximin</a:t>
            </a:r>
            <a:endParaRPr lang="en-IL" sz="2400" dirty="0">
              <a:solidFill>
                <a:srgbClr val="FF0000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4555C6-802F-DE7E-561E-C02FFB724274}"/>
              </a:ext>
            </a:extLst>
          </p:cNvPr>
          <p:cNvSpPr/>
          <p:nvPr/>
        </p:nvSpPr>
        <p:spPr>
          <a:xfrm>
            <a:off x="7145578" y="3870243"/>
            <a:ext cx="2394858" cy="890844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C1A1F-8990-9FEE-82FA-FF70FE3D7FDA}"/>
              </a:ext>
            </a:extLst>
          </p:cNvPr>
          <p:cNvSpPr txBox="1"/>
          <p:nvPr/>
        </p:nvSpPr>
        <p:spPr>
          <a:xfrm>
            <a:off x="6568633" y="3302557"/>
            <a:ext cx="2979665" cy="5751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Solver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643300-D370-6478-60CC-74E36DD19764}"/>
              </a:ext>
            </a:extLst>
          </p:cNvPr>
          <p:cNvCxnSpPr>
            <a:cxnSpLocks/>
          </p:cNvCxnSpPr>
          <p:nvPr/>
        </p:nvCxnSpPr>
        <p:spPr>
          <a:xfrm>
            <a:off x="1684289" y="3868338"/>
            <a:ext cx="900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0593D1-A2FC-8959-F1D6-3954835DB941}"/>
              </a:ext>
            </a:extLst>
          </p:cNvPr>
          <p:cNvCxnSpPr>
            <a:cxnSpLocks/>
          </p:cNvCxnSpPr>
          <p:nvPr/>
        </p:nvCxnSpPr>
        <p:spPr>
          <a:xfrm>
            <a:off x="10285027" y="3870243"/>
            <a:ext cx="900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C56BC66-2EF4-AED9-0441-9EB830D1C5AC}"/>
              </a:ext>
            </a:extLst>
          </p:cNvPr>
          <p:cNvSpPr/>
          <p:nvPr/>
        </p:nvSpPr>
        <p:spPr>
          <a:xfrm>
            <a:off x="3030778" y="3854530"/>
            <a:ext cx="2394858" cy="890844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6C82F3-5451-3598-1190-F61404AF4AE8}"/>
              </a:ext>
            </a:extLst>
          </p:cNvPr>
          <p:cNvSpPr txBox="1"/>
          <p:nvPr/>
        </p:nvSpPr>
        <p:spPr>
          <a:xfrm>
            <a:off x="2453833" y="3286844"/>
            <a:ext cx="2979665" cy="5751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Solver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1FED52-D9D4-5897-24B6-874C6C11E4A3}"/>
              </a:ext>
            </a:extLst>
          </p:cNvPr>
          <p:cNvSpPr/>
          <p:nvPr/>
        </p:nvSpPr>
        <p:spPr>
          <a:xfrm>
            <a:off x="6007072" y="4171818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DA6B414-16A0-4781-7846-2D2042524087}"/>
              </a:ext>
            </a:extLst>
          </p:cNvPr>
          <p:cNvSpPr/>
          <p:nvPr/>
        </p:nvSpPr>
        <p:spPr>
          <a:xfrm>
            <a:off x="6259306" y="4171818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09FC3D-3AD8-CD53-E3B3-6A3CE95A974C}"/>
              </a:ext>
            </a:extLst>
          </p:cNvPr>
          <p:cNvSpPr/>
          <p:nvPr/>
        </p:nvSpPr>
        <p:spPr>
          <a:xfrm>
            <a:off x="6511540" y="4171818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1249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CFEDD-7E04-0139-237D-E4EA69A49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EF778-31D5-CD1C-552E-0CB461076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785" y="107597"/>
            <a:ext cx="11224429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Leximin Optimization</a:t>
            </a:r>
            <a:endParaRPr lang="en-IL" sz="40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EA7FA1-AED5-5BC8-ADFA-1985A0C8B064}"/>
              </a:ext>
            </a:extLst>
          </p:cNvPr>
          <p:cNvSpPr/>
          <p:nvPr/>
        </p:nvSpPr>
        <p:spPr>
          <a:xfrm>
            <a:off x="404218" y="935300"/>
            <a:ext cx="11224428" cy="5160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Leximin is a </a:t>
            </a:r>
            <a:r>
              <a:rPr lang="en-US" sz="2200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multi-objective</a:t>
            </a: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problem.</a:t>
            </a:r>
          </a:p>
          <a:p>
            <a:pPr marL="180000" indent="-1800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Algorithms are usually:</a:t>
            </a:r>
          </a:p>
          <a:p>
            <a:pPr marL="800100" lvl="1" indent="-342900">
              <a:lnSpc>
                <a:spcPct val="150000"/>
              </a:lnSpc>
              <a:buFont typeface="Calibri Light" panose="020F0302020204030204" pitchFamily="34" charset="0"/>
              <a:buChar char="–"/>
            </a:pP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Iterative,  solve one program in each iteration </a:t>
            </a:r>
          </a:p>
          <a:p>
            <a:pPr marL="800100" lvl="1" indent="-342900">
              <a:lnSpc>
                <a:spcPct val="150000"/>
              </a:lnSpc>
              <a:buFont typeface="Calibri Light" panose="020F0302020204030204" pitchFamily="34" charset="0"/>
              <a:buChar char="–"/>
            </a:pP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 Light" panose="020F0302020204030204" pitchFamily="34" charset="0"/>
              <a:buChar char="–"/>
            </a:pP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 Light" panose="020F0302020204030204" pitchFamily="34" charset="0"/>
              <a:buChar char="–"/>
            </a:pP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 Light" panose="020F0302020204030204" pitchFamily="34" charset="0"/>
              <a:buChar char="–"/>
            </a:pP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 Light" panose="020F0302020204030204" pitchFamily="34" charset="0"/>
              <a:buChar char="–"/>
            </a:pP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 Light" panose="020F0302020204030204" pitchFamily="34" charset="0"/>
              <a:buChar char="–"/>
            </a:pPr>
            <a:endParaRPr lang="en-US" sz="2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 Light" panose="020F0302020204030204" pitchFamily="34" charset="0"/>
              <a:buChar char="–"/>
            </a:pP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Each iteration uses the opt. values from previous iteration as constants.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D8A9A-66F8-5708-647B-2D5A0DCFE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668" y="107580"/>
            <a:ext cx="3253332" cy="15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48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FE0E3-01BC-5D92-227E-AD8551F6B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E251DE-A4BD-2EDE-7BD6-3DFBFEB096C0}"/>
              </a:ext>
            </a:extLst>
          </p:cNvPr>
          <p:cNvSpPr/>
          <p:nvPr/>
        </p:nvSpPr>
        <p:spPr>
          <a:xfrm>
            <a:off x="3667979" y="2720283"/>
            <a:ext cx="1510077" cy="426953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52D0A89-3A13-B5B9-6D14-43D3BDD6376C}"/>
                  </a:ext>
                </a:extLst>
              </p:cNvPr>
              <p:cNvSpPr/>
              <p:nvPr/>
            </p:nvSpPr>
            <p:spPr>
              <a:xfrm>
                <a:off x="404218" y="935300"/>
                <a:ext cx="11224428" cy="51603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Leximin is a </a:t>
                </a:r>
                <a:r>
                  <a:rPr lang="en-US" sz="2200" u="sng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multi-objective</a:t>
                </a:r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problem.</a:t>
                </a:r>
              </a:p>
              <a:p>
                <a:pPr marL="180000" indent="-1800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Algorithms are usually: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Iterative,  solve one program in each iteration 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1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, solve egalitarian: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sz="2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sz="2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sz="2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sz="2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sz="2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Each iteration uses the opt. values from previous iteration as constants.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52D0A89-3A13-B5B9-6D14-43D3BDD637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18" y="935300"/>
                <a:ext cx="11224428" cy="5160356"/>
              </a:xfrm>
              <a:prstGeom prst="rect">
                <a:avLst/>
              </a:prstGeom>
              <a:blipFill>
                <a:blip r:embed="rId2"/>
                <a:stretch>
                  <a:fillRect l="-597" b="-3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B73368E-2CBA-F067-9213-0DD0B6799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785" y="107597"/>
            <a:ext cx="11224429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Leximin Optimization</a:t>
            </a:r>
            <a:endParaRPr lang="en-IL" sz="40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940CC0-6251-23AF-3A80-DAD0A61711EE}"/>
              </a:ext>
            </a:extLst>
          </p:cNvPr>
          <p:cNvSpPr/>
          <p:nvPr/>
        </p:nvSpPr>
        <p:spPr>
          <a:xfrm>
            <a:off x="3334865" y="3429000"/>
            <a:ext cx="2761135" cy="13909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A98F76-D47E-2957-8625-7B2E21515752}"/>
                  </a:ext>
                </a:extLst>
              </p:cNvPr>
              <p:cNvSpPr txBox="1"/>
              <p:nvPr/>
            </p:nvSpPr>
            <p:spPr>
              <a:xfrm>
                <a:off x="3232664" y="3368793"/>
                <a:ext cx="5760722" cy="1133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max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 ⁡</m:t>
                    </m:r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↑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sz="2200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468000"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sz="22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.</m:t>
                    </m:r>
                    <m:r>
                      <a:rPr lang="en-US" sz="22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sz="22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.</m:t>
                    </m:r>
                    <m:r>
                      <a:rPr lang="en-SG" sz="2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    </m:t>
                    </m:r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𝑋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A98F76-D47E-2957-8625-7B2E21515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664" y="3368793"/>
                <a:ext cx="5760722" cy="11333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0B96302-497D-D56F-45DD-402ED0273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668" y="107580"/>
            <a:ext cx="3253332" cy="1501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B8ECE1-D1D5-9A94-BBCD-1F067FCED5C8}"/>
                  </a:ext>
                </a:extLst>
              </p:cNvPr>
              <p:cNvSpPr/>
              <p:nvPr/>
            </p:nvSpPr>
            <p:spPr>
              <a:xfrm>
                <a:off x="7925023" y="3318484"/>
                <a:ext cx="3076541" cy="783138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-</a:t>
                </a:r>
                <a:r>
                  <a:rPr lang="en-US" dirty="0" err="1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</a:t>
                </a:r>
                <a:r>
                  <a:rPr lang="en-US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smallest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expected-utility obtained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𝒙</m:t>
                    </m:r>
                  </m:oMath>
                </a14:m>
                <a:endParaRPr lang="en-IL" b="1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B8ECE1-D1D5-9A94-BBCD-1F067FCED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023" y="3318484"/>
                <a:ext cx="3076541" cy="783138"/>
              </a:xfrm>
              <a:prstGeom prst="rect">
                <a:avLst/>
              </a:prstGeom>
              <a:blipFill>
                <a:blip r:embed="rId5"/>
                <a:stretch>
                  <a:fillRect b="-31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3C8149-E5E1-522D-96B0-A182EF6F1F7C}"/>
                  </a:ext>
                </a:extLst>
              </p:cNvPr>
              <p:cNvSpPr/>
              <p:nvPr/>
            </p:nvSpPr>
            <p:spPr>
              <a:xfrm>
                <a:off x="7064776" y="3318484"/>
                <a:ext cx="860247" cy="78313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𝒊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↑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3C8149-E5E1-522D-96B0-A182EF6F1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776" y="3318484"/>
                <a:ext cx="860247" cy="783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75EC96-7DCD-E179-0CDE-00E5DDCF334F}"/>
              </a:ext>
            </a:extLst>
          </p:cNvPr>
          <p:cNvCxnSpPr/>
          <p:nvPr/>
        </p:nvCxnSpPr>
        <p:spPr>
          <a:xfrm>
            <a:off x="5305647" y="3774558"/>
            <a:ext cx="17591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098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EB4EA-3F6A-D619-8A8E-7FF20525D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0A9F9E-4A7C-625A-3EC8-77A8E2444226}"/>
              </a:ext>
            </a:extLst>
          </p:cNvPr>
          <p:cNvSpPr/>
          <p:nvPr/>
        </p:nvSpPr>
        <p:spPr>
          <a:xfrm>
            <a:off x="3667979" y="2720283"/>
            <a:ext cx="1510077" cy="426953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88D03-A870-BA36-6724-424F936E3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785" y="107597"/>
            <a:ext cx="11224429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Leximin Optimization</a:t>
            </a:r>
            <a:endParaRPr lang="en-IL" sz="40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0971CE-B057-439E-F4C1-5C251A513E69}"/>
              </a:ext>
            </a:extLst>
          </p:cNvPr>
          <p:cNvSpPr/>
          <p:nvPr/>
        </p:nvSpPr>
        <p:spPr>
          <a:xfrm>
            <a:off x="3334865" y="3429000"/>
            <a:ext cx="5497158" cy="16659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3940EF-36BB-73D6-81F6-F8E185C1A8F3}"/>
                  </a:ext>
                </a:extLst>
              </p:cNvPr>
              <p:cNvSpPr/>
              <p:nvPr/>
            </p:nvSpPr>
            <p:spPr>
              <a:xfrm>
                <a:off x="404218" y="935300"/>
                <a:ext cx="11224428" cy="51603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Leximin is a </a:t>
                </a:r>
                <a:r>
                  <a:rPr lang="en-US" sz="2200" u="sng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multi-objective</a:t>
                </a:r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problem.</a:t>
                </a:r>
              </a:p>
              <a:p>
                <a:pPr marL="180000" indent="-1800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Algorithms are usually: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Iterative,  solve one program in each iteration 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1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, solve egalitarian: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sz="2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sz="2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sz="2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sz="2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sz="2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Each iteration uses the opt. values from previous iteration as constants.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3940EF-36BB-73D6-81F6-F8E185C1A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18" y="935300"/>
                <a:ext cx="11224428" cy="5160356"/>
              </a:xfrm>
              <a:prstGeom prst="rect">
                <a:avLst/>
              </a:prstGeom>
              <a:blipFill>
                <a:blip r:embed="rId2"/>
                <a:stretch>
                  <a:fillRect l="-597" b="-3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091ECD-4ADF-A5D4-6DAB-00331F7B3359}"/>
                  </a:ext>
                </a:extLst>
              </p:cNvPr>
              <p:cNvSpPr txBox="1"/>
              <p:nvPr/>
            </p:nvSpPr>
            <p:spPr>
              <a:xfrm>
                <a:off x="3232664" y="3368793"/>
                <a:ext cx="5760722" cy="1551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max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⁡   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𝑧</m:t>
                    </m:r>
                  </m:oMath>
                </a14:m>
                <a:r>
                  <a:rPr lang="en-US" sz="2200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468000"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𝑠</m:t>
                    </m:r>
                    <m:r>
                      <a:rPr lang="en-US" sz="22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.</m:t>
                    </m:r>
                    <m:r>
                      <a:rPr lang="en-US" sz="22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sz="22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.    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𝑋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1044000" lvl="1"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≥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𝑧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         ∀ </m:t>
                    </m:r>
                    <m:r>
                      <a:rPr lang="en-US" sz="22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= 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1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 …, 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𝑛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091ECD-4ADF-A5D4-6DAB-00331F7B3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664" y="3368793"/>
                <a:ext cx="5760722" cy="1551387"/>
              </a:xfrm>
              <a:prstGeom prst="rect">
                <a:avLst/>
              </a:prstGeom>
              <a:blipFill>
                <a:blip r:embed="rId3"/>
                <a:stretch>
                  <a:fillRect b="-7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F36D7EE-AF85-A448-8043-E8FA550D6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668" y="107580"/>
            <a:ext cx="3253332" cy="15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6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4CA45-E311-26E0-A4AC-70315D55E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8F9E69-14DB-6997-45A4-9445216EC09C}"/>
              </a:ext>
            </a:extLst>
          </p:cNvPr>
          <p:cNvSpPr/>
          <p:nvPr/>
        </p:nvSpPr>
        <p:spPr>
          <a:xfrm>
            <a:off x="146806" y="325768"/>
            <a:ext cx="4372029" cy="1431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Candidate outcomes (selections)</a:t>
            </a:r>
            <a:endParaRPr lang="en-IL" sz="3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10319E-2404-E9D2-FB8E-E00FD33E1D34}"/>
              </a:ext>
            </a:extLst>
          </p:cNvPr>
          <p:cNvSpPr/>
          <p:nvPr/>
        </p:nvSpPr>
        <p:spPr>
          <a:xfrm>
            <a:off x="146807" y="5100638"/>
            <a:ext cx="4372029" cy="1431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Agents’ </a:t>
            </a:r>
            <a:br>
              <a:rPr lang="en-US" sz="3000" dirty="0"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</a:br>
            <a:r>
              <a:rPr lang="en-US" sz="3000" dirty="0"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preferences</a:t>
            </a:r>
            <a:endParaRPr lang="en-US" sz="3000" dirty="0">
              <a:solidFill>
                <a:schemeClr val="accent6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algn="ctr"/>
            <a:r>
              <a:rPr lang="en-US" sz="3000" dirty="0"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 over selections</a:t>
            </a:r>
            <a:endParaRPr lang="en-IL" sz="3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1BA525-B4A1-B728-589D-A72879BC3140}"/>
              </a:ext>
            </a:extLst>
          </p:cNvPr>
          <p:cNvCxnSpPr>
            <a:cxnSpLocks/>
          </p:cNvCxnSpPr>
          <p:nvPr/>
        </p:nvCxnSpPr>
        <p:spPr>
          <a:xfrm>
            <a:off x="2871788" y="1740045"/>
            <a:ext cx="938610" cy="834190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114803-3587-0D2B-D03D-AB98E07990E2}"/>
              </a:ext>
            </a:extLst>
          </p:cNvPr>
          <p:cNvCxnSpPr>
            <a:cxnSpLocks/>
          </p:cNvCxnSpPr>
          <p:nvPr/>
        </p:nvCxnSpPr>
        <p:spPr>
          <a:xfrm flipV="1">
            <a:off x="2757488" y="4532243"/>
            <a:ext cx="938610" cy="568393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39E22E-12B3-EFA4-2052-06E2F475C69B}"/>
              </a:ext>
            </a:extLst>
          </p:cNvPr>
          <p:cNvCxnSpPr>
            <a:cxnSpLocks/>
          </p:cNvCxnSpPr>
          <p:nvPr/>
        </p:nvCxnSpPr>
        <p:spPr>
          <a:xfrm>
            <a:off x="7474688" y="3429000"/>
            <a:ext cx="1142538" cy="0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C89CD45-CDDC-3693-39D6-07CE5953BF46}"/>
              </a:ext>
            </a:extLst>
          </p:cNvPr>
          <p:cNvSpPr/>
          <p:nvPr/>
        </p:nvSpPr>
        <p:spPr>
          <a:xfrm>
            <a:off x="8617226" y="2792723"/>
            <a:ext cx="3574774" cy="164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Selection</a:t>
            </a:r>
            <a:endParaRPr lang="en-IL" sz="3000" dirty="0"/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42D20276-88D8-62EF-67D4-A6AE6812EBF0}"/>
              </a:ext>
            </a:extLst>
          </p:cNvPr>
          <p:cNvSpPr/>
          <p:nvPr/>
        </p:nvSpPr>
        <p:spPr>
          <a:xfrm>
            <a:off x="2474843" y="1053548"/>
            <a:ext cx="6599583" cy="4124739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06DA7-507E-5770-40E1-B8836601D5E1}"/>
              </a:ext>
            </a:extLst>
          </p:cNvPr>
          <p:cNvSpPr txBox="1"/>
          <p:nvPr/>
        </p:nvSpPr>
        <p:spPr>
          <a:xfrm>
            <a:off x="3627938" y="2917293"/>
            <a:ext cx="39628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Social Choice     </a:t>
            </a:r>
            <a:endParaRPr lang="en-IL" sz="4400" dirty="0"/>
          </a:p>
        </p:txBody>
      </p:sp>
    </p:spTree>
    <p:extLst>
      <p:ext uri="{BB962C8B-B14F-4D97-AF65-F5344CB8AC3E}">
        <p14:creationId xmlns:p14="http://schemas.microsoft.com/office/powerpoint/2010/main" val="3785594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9CE9D-0072-EE17-E7BF-674177EDC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D59FF4-A3AC-F209-6928-6CD5E49B158C}"/>
                  </a:ext>
                </a:extLst>
              </p:cNvPr>
              <p:cNvSpPr/>
              <p:nvPr/>
            </p:nvSpPr>
            <p:spPr>
              <a:xfrm>
                <a:off x="404218" y="934682"/>
                <a:ext cx="7212196" cy="535854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For  t = 1, … n:</a:t>
                </a:r>
              </a:p>
              <a:p>
                <a:pPr marL="684000" lvl="1" indent="-3240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Solve: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684000" lvl="1" indent="-3240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Let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be the solution,    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be its objective value.</a:t>
                </a:r>
              </a:p>
              <a:p>
                <a:pPr marL="180000" indent="-1800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Return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D59FF4-A3AC-F209-6928-6CD5E49B1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18" y="934682"/>
                <a:ext cx="7212196" cy="5358541"/>
              </a:xfrm>
              <a:prstGeom prst="rect">
                <a:avLst/>
              </a:prstGeom>
              <a:blipFill>
                <a:blip r:embed="rId3"/>
                <a:stretch>
                  <a:fillRect l="-33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66A381F-3B48-1273-4EE0-266D48D6E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17" y="107596"/>
            <a:ext cx="11224429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The Ordered Outcomes Algorithm     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(Ogryczak &amp; Sliwinski, 2006)</a:t>
            </a:r>
            <a:endParaRPr lang="en-IL" sz="36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2623F-C714-47A1-9D99-ECC595FCEE3A}"/>
              </a:ext>
            </a:extLst>
          </p:cNvPr>
          <p:cNvSpPr txBox="1"/>
          <p:nvPr/>
        </p:nvSpPr>
        <p:spPr>
          <a:xfrm>
            <a:off x="0" y="6552234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0" dirty="0">
                <a:effectLst/>
                <a:latin typeface="Abadi Extra Light" panose="020B0204020104020204" pitchFamily="34" charset="0"/>
              </a:rPr>
              <a:t>On Direct Methods for Lexicographic Min-Max Optimization.</a:t>
            </a:r>
            <a:r>
              <a:rPr lang="en-US" sz="1400" dirty="0">
                <a:latin typeface="Abadi Extra Light" panose="020B0204020104020204" pitchFamily="34" charset="0"/>
              </a:rPr>
              <a:t>  </a:t>
            </a:r>
            <a:r>
              <a:rPr lang="en-US" sz="1400" dirty="0">
                <a:latin typeface="Abadi Extra Light" panose="020B0204020104020204" pitchFamily="34" charset="0"/>
                <a:cs typeface="Calibri Light" panose="020F0302020204030204" pitchFamily="34" charset="0"/>
              </a:rPr>
              <a:t>Ogryczak and Sliwinski, 2006.</a:t>
            </a:r>
            <a:endParaRPr lang="en-US" sz="1400" b="1" i="0" dirty="0">
              <a:effectLst/>
              <a:latin typeface="Abadi Extra Light" panose="020B02040201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BDE59E-3AD3-0E96-1649-14F404238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56" y="1937946"/>
            <a:ext cx="5637408" cy="2982107"/>
          </a:xfrm>
          <a:prstGeom prst="rect">
            <a:avLst/>
          </a:prstGeom>
          <a:ln w="28575">
            <a:solidFill>
              <a:srgbClr val="7F7F7F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BA160A-E0C9-DAEA-1B67-AE62D5294EFE}"/>
                  </a:ext>
                </a:extLst>
              </p:cNvPr>
              <p:cNvSpPr/>
              <p:nvPr/>
            </p:nvSpPr>
            <p:spPr>
              <a:xfrm>
                <a:off x="8711241" y="1045053"/>
                <a:ext cx="3076541" cy="783138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-</a:t>
                </a:r>
                <a:r>
                  <a:rPr lang="en-US" dirty="0" err="1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</a:t>
                </a:r>
                <a:r>
                  <a:rPr lang="en-US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smallest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expected-utility at solution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𝒙</m:t>
                    </m:r>
                  </m:oMath>
                </a14:m>
                <a:endParaRPr lang="en-IL" b="1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BA160A-E0C9-DAEA-1B67-AE62D5294E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241" y="1045053"/>
                <a:ext cx="3076541" cy="783138"/>
              </a:xfrm>
              <a:prstGeom prst="rect">
                <a:avLst/>
              </a:prstGeom>
              <a:blipFill>
                <a:blip r:embed="rId5"/>
                <a:stretch>
                  <a:fillRect b="-31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63469E0-F859-09DB-44D8-627F22123369}"/>
                  </a:ext>
                </a:extLst>
              </p:cNvPr>
              <p:cNvSpPr/>
              <p:nvPr/>
            </p:nvSpPr>
            <p:spPr>
              <a:xfrm>
                <a:off x="7850994" y="1045053"/>
                <a:ext cx="860247" cy="78313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𝒊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↑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63469E0-F859-09DB-44D8-627F22123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994" y="1045053"/>
                <a:ext cx="860247" cy="783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D039696-3461-D596-548C-9CCEAFE4AC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8668" y="5171796"/>
            <a:ext cx="3253332" cy="1501538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58AFC9D0-7721-CFF6-5FC4-75F5A9F03A34}"/>
              </a:ext>
            </a:extLst>
          </p:cNvPr>
          <p:cNvCxnSpPr>
            <a:cxnSpLocks/>
          </p:cNvCxnSpPr>
          <p:nvPr/>
        </p:nvCxnSpPr>
        <p:spPr>
          <a:xfrm flipV="1">
            <a:off x="2711302" y="1358150"/>
            <a:ext cx="5139692" cy="789628"/>
          </a:xfrm>
          <a:prstGeom prst="bentConnector3">
            <a:avLst>
              <a:gd name="adj1" fmla="val 144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885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B54AE-2CD4-D267-008C-12C2712F1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A7D206-1A4B-C543-1428-6864CDD948E4}"/>
              </a:ext>
            </a:extLst>
          </p:cNvPr>
          <p:cNvSpPr/>
          <p:nvPr/>
        </p:nvSpPr>
        <p:spPr>
          <a:xfrm>
            <a:off x="8883412" y="5773384"/>
            <a:ext cx="1261050" cy="347717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B683D2-E9C3-A5F3-AA2A-4A46DF306DA3}"/>
                  </a:ext>
                </a:extLst>
              </p:cNvPr>
              <p:cNvSpPr/>
              <p:nvPr/>
            </p:nvSpPr>
            <p:spPr>
              <a:xfrm>
                <a:off x="404218" y="934682"/>
                <a:ext cx="7212196" cy="52402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For  t = 1, … n:</a:t>
                </a:r>
              </a:p>
              <a:p>
                <a:pPr marL="684000" lvl="1" indent="-3240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Solve: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684000" lvl="1" indent="-3240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Let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be the solution,    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be its objective value.</a:t>
                </a:r>
              </a:p>
              <a:p>
                <a:pPr marL="180000" indent="-1800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Return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B683D2-E9C3-A5F3-AA2A-4A46DF306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18" y="934682"/>
                <a:ext cx="7212196" cy="5240207"/>
              </a:xfrm>
              <a:prstGeom prst="rect">
                <a:avLst/>
              </a:prstGeom>
              <a:blipFill>
                <a:blip r:embed="rId3"/>
                <a:stretch>
                  <a:fillRect l="-33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6B95000-7239-1460-33A7-FFCE845EB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17" y="107596"/>
            <a:ext cx="11224429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The Ordered Outcomes Algorithm</a:t>
            </a:r>
            <a:endParaRPr lang="en-IL" sz="36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4E500B-D7B2-AE81-69A5-29451E35B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56" y="1937946"/>
            <a:ext cx="5637408" cy="2982107"/>
          </a:xfrm>
          <a:prstGeom prst="rect">
            <a:avLst/>
          </a:prstGeom>
          <a:ln w="28575">
            <a:solidFill>
              <a:srgbClr val="7F7F7F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512F9A-50A7-1B28-7996-7CC8E92DBE50}"/>
              </a:ext>
            </a:extLst>
          </p:cNvPr>
          <p:cNvSpPr/>
          <p:nvPr/>
        </p:nvSpPr>
        <p:spPr>
          <a:xfrm>
            <a:off x="7896113" y="934682"/>
            <a:ext cx="4108658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Theorem (Ogryczak &amp; Sliwinski):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302F9-30A3-BD38-AF35-DF4694D0CFFF}"/>
              </a:ext>
            </a:extLst>
          </p:cNvPr>
          <p:cNvSpPr/>
          <p:nvPr/>
        </p:nvSpPr>
        <p:spPr>
          <a:xfrm>
            <a:off x="7896112" y="1398494"/>
            <a:ext cx="4295887" cy="8270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Given an </a:t>
            </a:r>
            <a:r>
              <a:rPr lang="en-US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exact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solver for P1, </a:t>
            </a:r>
            <a:endParaRPr lang="en-IL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the alg. output is </a:t>
            </a:r>
            <a:r>
              <a:rPr lang="en-US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leximin-optimal.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508624-3659-B1C8-309D-E35A7B0D7E91}"/>
                  </a:ext>
                </a:extLst>
              </p:cNvPr>
              <p:cNvSpPr/>
              <p:nvPr/>
            </p:nvSpPr>
            <p:spPr>
              <a:xfrm>
                <a:off x="7896113" y="2601911"/>
                <a:ext cx="4108658" cy="3572978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In some situations,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solving P1 </a:t>
                </a:r>
                <a:r>
                  <a:rPr lang="en-US" u="sng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exactly</a:t>
                </a: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is </a:t>
                </a:r>
                <a:r>
                  <a:rPr lang="en-US" u="sng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NP-hard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(even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)</a:t>
                </a: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E.g., stochastic allocation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of indivisible goods among agents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with </a:t>
                </a:r>
                <a:r>
                  <a:rPr lang="en-US" u="sng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submodular</a:t>
                </a: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utilities</a:t>
                </a: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Theorem (Kawase &amp; Sumita 2020):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Optimal Egalitarian is </a:t>
                </a:r>
                <a:r>
                  <a:rPr lang="en-US" u="sng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NP-hard</a:t>
                </a: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.</a:t>
                </a:r>
                <a:endParaRPr lang="en-IL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508624-3659-B1C8-309D-E35A7B0D7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113" y="2601911"/>
                <a:ext cx="4108658" cy="3572978"/>
              </a:xfrm>
              <a:prstGeom prst="rect">
                <a:avLst/>
              </a:prstGeom>
              <a:blipFill>
                <a:blip r:embed="rId5"/>
                <a:stretch>
                  <a:fillRect l="-1034" t="-849" b="-849"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65C7296-5CDD-79FA-784C-B10E0AD25D23}"/>
              </a:ext>
            </a:extLst>
          </p:cNvPr>
          <p:cNvSpPr txBox="1"/>
          <p:nvPr/>
        </p:nvSpPr>
        <p:spPr>
          <a:xfrm>
            <a:off x="0" y="6313998"/>
            <a:ext cx="12192000" cy="548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1400" i="0" dirty="0">
                <a:effectLst/>
                <a:latin typeface="Abadi Extra Light" panose="020B0204020104020204" pitchFamily="34" charset="0"/>
              </a:rPr>
              <a:t>On Direct Methods for Lexicographic Min-Max Optimization.</a:t>
            </a:r>
            <a:r>
              <a:rPr lang="en-US" sz="1400" dirty="0">
                <a:latin typeface="Abadi Extra Light" panose="020B0204020104020204" pitchFamily="34" charset="0"/>
              </a:rPr>
              <a:t>  </a:t>
            </a:r>
            <a:r>
              <a:rPr lang="en-US" sz="1400" dirty="0">
                <a:latin typeface="Abadi Extra Light" panose="020B0204020104020204" pitchFamily="34" charset="0"/>
                <a:cs typeface="Calibri Light" panose="020F0302020204030204" pitchFamily="34" charset="0"/>
              </a:rPr>
              <a:t>Ogryczak and Sliwinski, 2006.</a:t>
            </a:r>
            <a:endParaRPr lang="en-US" sz="1400" i="0" dirty="0">
              <a:effectLst/>
              <a:latin typeface="Abadi Extra Light" panose="020B0204020104020204" pitchFamily="34" charset="0"/>
            </a:endParaRPr>
          </a:p>
          <a:p>
            <a:pPr marL="180000" indent="-18000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1400" i="0" dirty="0">
                <a:effectLst/>
                <a:latin typeface="Abadi Extra Light" panose="020B0204020104020204" pitchFamily="34" charset="0"/>
              </a:rPr>
              <a:t>On the Max-Min Fair Stochastic Allocation of Indivisible Goods.  </a:t>
            </a:r>
            <a:r>
              <a:rPr lang="en-US" sz="1400" dirty="0">
                <a:latin typeface="Abadi Extra Light" panose="020B0204020104020204" pitchFamily="34" charset="0"/>
                <a:cs typeface="Calibri Light" panose="020F0302020204030204" pitchFamily="34" charset="0"/>
              </a:rPr>
              <a:t>Kawase and Sumita, 2020.</a:t>
            </a:r>
            <a:endParaRPr lang="en-US" sz="1400" i="0" dirty="0">
              <a:effectLst/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14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F6176-4F13-061F-DD50-EED2ED81E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AA7CD31-DC3A-5D21-8417-05DA95C113B3}"/>
                  </a:ext>
                </a:extLst>
              </p:cNvPr>
              <p:cNvSpPr/>
              <p:nvPr/>
            </p:nvSpPr>
            <p:spPr>
              <a:xfrm>
                <a:off x="404218" y="934682"/>
                <a:ext cx="7212196" cy="52402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For  t = 1, … n:</a:t>
                </a:r>
              </a:p>
              <a:p>
                <a:pPr marL="684000" lvl="1" indent="-3240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Solve: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684000" lvl="1" indent="-3240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Let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be the solution,    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be its objective value.</a:t>
                </a:r>
              </a:p>
              <a:p>
                <a:pPr marL="180000" indent="-1800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Return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AA7CD31-DC3A-5D21-8417-05DA95C11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18" y="934682"/>
                <a:ext cx="7212196" cy="5240207"/>
              </a:xfrm>
              <a:prstGeom prst="rect">
                <a:avLst/>
              </a:prstGeom>
              <a:blipFill>
                <a:blip r:embed="rId3"/>
                <a:stretch>
                  <a:fillRect l="-33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E07CD3-8E73-82B9-E91E-BB0F59605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17" y="107596"/>
            <a:ext cx="11224429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The Ordered Outcomes Algorithm</a:t>
            </a:r>
            <a:endParaRPr lang="en-IL" sz="32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FC30C7-5526-71F4-182A-549BE5336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56" y="1937946"/>
            <a:ext cx="5637408" cy="2982107"/>
          </a:xfrm>
          <a:custGeom>
            <a:avLst/>
            <a:gdLst>
              <a:gd name="connsiteX0" fmla="*/ 0 w 5637408"/>
              <a:gd name="connsiteY0" fmla="*/ 0 h 2982107"/>
              <a:gd name="connsiteX1" fmla="*/ 394619 w 5637408"/>
              <a:gd name="connsiteY1" fmla="*/ 0 h 2982107"/>
              <a:gd name="connsiteX2" fmla="*/ 1014733 w 5637408"/>
              <a:gd name="connsiteY2" fmla="*/ 0 h 2982107"/>
              <a:gd name="connsiteX3" fmla="*/ 1522100 w 5637408"/>
              <a:gd name="connsiteY3" fmla="*/ 0 h 2982107"/>
              <a:gd name="connsiteX4" fmla="*/ 2085841 w 5637408"/>
              <a:gd name="connsiteY4" fmla="*/ 0 h 2982107"/>
              <a:gd name="connsiteX5" fmla="*/ 2762330 w 5637408"/>
              <a:gd name="connsiteY5" fmla="*/ 0 h 2982107"/>
              <a:gd name="connsiteX6" fmla="*/ 3213323 w 5637408"/>
              <a:gd name="connsiteY6" fmla="*/ 0 h 2982107"/>
              <a:gd name="connsiteX7" fmla="*/ 3833437 w 5637408"/>
              <a:gd name="connsiteY7" fmla="*/ 0 h 2982107"/>
              <a:gd name="connsiteX8" fmla="*/ 4284430 w 5637408"/>
              <a:gd name="connsiteY8" fmla="*/ 0 h 2982107"/>
              <a:gd name="connsiteX9" fmla="*/ 4848171 w 5637408"/>
              <a:gd name="connsiteY9" fmla="*/ 0 h 2982107"/>
              <a:gd name="connsiteX10" fmla="*/ 5637408 w 5637408"/>
              <a:gd name="connsiteY10" fmla="*/ 0 h 2982107"/>
              <a:gd name="connsiteX11" fmla="*/ 5637408 w 5637408"/>
              <a:gd name="connsiteY11" fmla="*/ 506958 h 2982107"/>
              <a:gd name="connsiteX12" fmla="*/ 5637408 w 5637408"/>
              <a:gd name="connsiteY12" fmla="*/ 1163022 h 2982107"/>
              <a:gd name="connsiteX13" fmla="*/ 5637408 w 5637408"/>
              <a:gd name="connsiteY13" fmla="*/ 1759443 h 2982107"/>
              <a:gd name="connsiteX14" fmla="*/ 5637408 w 5637408"/>
              <a:gd name="connsiteY14" fmla="*/ 2415507 h 2982107"/>
              <a:gd name="connsiteX15" fmla="*/ 5637408 w 5637408"/>
              <a:gd name="connsiteY15" fmla="*/ 2982107 h 2982107"/>
              <a:gd name="connsiteX16" fmla="*/ 5130041 w 5637408"/>
              <a:gd name="connsiteY16" fmla="*/ 2982107 h 2982107"/>
              <a:gd name="connsiteX17" fmla="*/ 4622675 w 5637408"/>
              <a:gd name="connsiteY17" fmla="*/ 2982107 h 2982107"/>
              <a:gd name="connsiteX18" fmla="*/ 4002560 w 5637408"/>
              <a:gd name="connsiteY18" fmla="*/ 2982107 h 2982107"/>
              <a:gd name="connsiteX19" fmla="*/ 3438819 w 5637408"/>
              <a:gd name="connsiteY19" fmla="*/ 2982107 h 2982107"/>
              <a:gd name="connsiteX20" fmla="*/ 2762330 w 5637408"/>
              <a:gd name="connsiteY20" fmla="*/ 2982107 h 2982107"/>
              <a:gd name="connsiteX21" fmla="*/ 2085841 w 5637408"/>
              <a:gd name="connsiteY21" fmla="*/ 2982107 h 2982107"/>
              <a:gd name="connsiteX22" fmla="*/ 1465726 w 5637408"/>
              <a:gd name="connsiteY22" fmla="*/ 2982107 h 2982107"/>
              <a:gd name="connsiteX23" fmla="*/ 845611 w 5637408"/>
              <a:gd name="connsiteY23" fmla="*/ 2982107 h 2982107"/>
              <a:gd name="connsiteX24" fmla="*/ 0 w 5637408"/>
              <a:gd name="connsiteY24" fmla="*/ 2982107 h 2982107"/>
              <a:gd name="connsiteX25" fmla="*/ 0 w 5637408"/>
              <a:gd name="connsiteY25" fmla="*/ 2445328 h 2982107"/>
              <a:gd name="connsiteX26" fmla="*/ 0 w 5637408"/>
              <a:gd name="connsiteY26" fmla="*/ 1848906 h 2982107"/>
              <a:gd name="connsiteX27" fmla="*/ 0 w 5637408"/>
              <a:gd name="connsiteY27" fmla="*/ 1252485 h 2982107"/>
              <a:gd name="connsiteX28" fmla="*/ 0 w 5637408"/>
              <a:gd name="connsiteY28" fmla="*/ 745527 h 2982107"/>
              <a:gd name="connsiteX29" fmla="*/ 0 w 5637408"/>
              <a:gd name="connsiteY29" fmla="*/ 0 h 298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37408" h="2982107" fill="none" extrusionOk="0">
                <a:moveTo>
                  <a:pt x="0" y="0"/>
                </a:moveTo>
                <a:cubicBezTo>
                  <a:pt x="119148" y="-15881"/>
                  <a:pt x="212686" y="30036"/>
                  <a:pt x="394619" y="0"/>
                </a:cubicBezTo>
                <a:cubicBezTo>
                  <a:pt x="576552" y="-30036"/>
                  <a:pt x="787467" y="7772"/>
                  <a:pt x="1014733" y="0"/>
                </a:cubicBezTo>
                <a:cubicBezTo>
                  <a:pt x="1241999" y="-7772"/>
                  <a:pt x="1398513" y="1684"/>
                  <a:pt x="1522100" y="0"/>
                </a:cubicBezTo>
                <a:cubicBezTo>
                  <a:pt x="1645687" y="-1684"/>
                  <a:pt x="1924379" y="45521"/>
                  <a:pt x="2085841" y="0"/>
                </a:cubicBezTo>
                <a:cubicBezTo>
                  <a:pt x="2247303" y="-45521"/>
                  <a:pt x="2430733" y="54430"/>
                  <a:pt x="2762330" y="0"/>
                </a:cubicBezTo>
                <a:cubicBezTo>
                  <a:pt x="3093927" y="-54430"/>
                  <a:pt x="3086765" y="10679"/>
                  <a:pt x="3213323" y="0"/>
                </a:cubicBezTo>
                <a:cubicBezTo>
                  <a:pt x="3339881" y="-10679"/>
                  <a:pt x="3523980" y="38855"/>
                  <a:pt x="3833437" y="0"/>
                </a:cubicBezTo>
                <a:cubicBezTo>
                  <a:pt x="4142894" y="-38855"/>
                  <a:pt x="4078861" y="41048"/>
                  <a:pt x="4284430" y="0"/>
                </a:cubicBezTo>
                <a:cubicBezTo>
                  <a:pt x="4489999" y="-41048"/>
                  <a:pt x="4677762" y="25804"/>
                  <a:pt x="4848171" y="0"/>
                </a:cubicBezTo>
                <a:cubicBezTo>
                  <a:pt x="5018580" y="-25804"/>
                  <a:pt x="5381285" y="82862"/>
                  <a:pt x="5637408" y="0"/>
                </a:cubicBezTo>
                <a:cubicBezTo>
                  <a:pt x="5638451" y="253417"/>
                  <a:pt x="5586627" y="277314"/>
                  <a:pt x="5637408" y="506958"/>
                </a:cubicBezTo>
                <a:cubicBezTo>
                  <a:pt x="5688189" y="736602"/>
                  <a:pt x="5604636" y="843309"/>
                  <a:pt x="5637408" y="1163022"/>
                </a:cubicBezTo>
                <a:cubicBezTo>
                  <a:pt x="5670180" y="1482735"/>
                  <a:pt x="5590883" y="1562302"/>
                  <a:pt x="5637408" y="1759443"/>
                </a:cubicBezTo>
                <a:cubicBezTo>
                  <a:pt x="5683933" y="1956584"/>
                  <a:pt x="5564139" y="2180234"/>
                  <a:pt x="5637408" y="2415507"/>
                </a:cubicBezTo>
                <a:cubicBezTo>
                  <a:pt x="5710677" y="2650780"/>
                  <a:pt x="5610411" y="2763191"/>
                  <a:pt x="5637408" y="2982107"/>
                </a:cubicBezTo>
                <a:cubicBezTo>
                  <a:pt x="5420204" y="3007453"/>
                  <a:pt x="5233426" y="2946653"/>
                  <a:pt x="5130041" y="2982107"/>
                </a:cubicBezTo>
                <a:cubicBezTo>
                  <a:pt x="5026656" y="3017561"/>
                  <a:pt x="4807037" y="2969446"/>
                  <a:pt x="4622675" y="2982107"/>
                </a:cubicBezTo>
                <a:cubicBezTo>
                  <a:pt x="4438313" y="2994768"/>
                  <a:pt x="4172400" y="2952556"/>
                  <a:pt x="4002560" y="2982107"/>
                </a:cubicBezTo>
                <a:cubicBezTo>
                  <a:pt x="3832720" y="3011658"/>
                  <a:pt x="3643531" y="2961266"/>
                  <a:pt x="3438819" y="2982107"/>
                </a:cubicBezTo>
                <a:cubicBezTo>
                  <a:pt x="3234107" y="3002948"/>
                  <a:pt x="2898115" y="2961850"/>
                  <a:pt x="2762330" y="2982107"/>
                </a:cubicBezTo>
                <a:cubicBezTo>
                  <a:pt x="2626545" y="3002364"/>
                  <a:pt x="2229999" y="2964145"/>
                  <a:pt x="2085841" y="2982107"/>
                </a:cubicBezTo>
                <a:cubicBezTo>
                  <a:pt x="1941683" y="3000069"/>
                  <a:pt x="1719959" y="2936513"/>
                  <a:pt x="1465726" y="2982107"/>
                </a:cubicBezTo>
                <a:cubicBezTo>
                  <a:pt x="1211494" y="3027701"/>
                  <a:pt x="1065802" y="2920384"/>
                  <a:pt x="845611" y="2982107"/>
                </a:cubicBezTo>
                <a:cubicBezTo>
                  <a:pt x="625421" y="3043830"/>
                  <a:pt x="310347" y="2944258"/>
                  <a:pt x="0" y="2982107"/>
                </a:cubicBezTo>
                <a:cubicBezTo>
                  <a:pt x="-40669" y="2859057"/>
                  <a:pt x="12605" y="2597704"/>
                  <a:pt x="0" y="2445328"/>
                </a:cubicBezTo>
                <a:cubicBezTo>
                  <a:pt x="-12605" y="2292952"/>
                  <a:pt x="33213" y="1984932"/>
                  <a:pt x="0" y="1848906"/>
                </a:cubicBezTo>
                <a:cubicBezTo>
                  <a:pt x="-33213" y="1712880"/>
                  <a:pt x="36406" y="1418933"/>
                  <a:pt x="0" y="1252485"/>
                </a:cubicBezTo>
                <a:cubicBezTo>
                  <a:pt x="-36406" y="1086037"/>
                  <a:pt x="41798" y="942726"/>
                  <a:pt x="0" y="745527"/>
                </a:cubicBezTo>
                <a:cubicBezTo>
                  <a:pt x="-41798" y="548328"/>
                  <a:pt x="58184" y="255191"/>
                  <a:pt x="0" y="0"/>
                </a:cubicBezTo>
                <a:close/>
              </a:path>
              <a:path w="5637408" h="2982107" stroke="0" extrusionOk="0">
                <a:moveTo>
                  <a:pt x="0" y="0"/>
                </a:moveTo>
                <a:cubicBezTo>
                  <a:pt x="175732" y="-4145"/>
                  <a:pt x="291280" y="30787"/>
                  <a:pt x="507367" y="0"/>
                </a:cubicBezTo>
                <a:cubicBezTo>
                  <a:pt x="723454" y="-30787"/>
                  <a:pt x="755122" y="34958"/>
                  <a:pt x="901985" y="0"/>
                </a:cubicBezTo>
                <a:cubicBezTo>
                  <a:pt x="1048848" y="-34958"/>
                  <a:pt x="1324076" y="68023"/>
                  <a:pt x="1578474" y="0"/>
                </a:cubicBezTo>
                <a:cubicBezTo>
                  <a:pt x="1832872" y="-68023"/>
                  <a:pt x="1860063" y="35106"/>
                  <a:pt x="2085841" y="0"/>
                </a:cubicBezTo>
                <a:cubicBezTo>
                  <a:pt x="2311619" y="-35106"/>
                  <a:pt x="2380564" y="56500"/>
                  <a:pt x="2593208" y="0"/>
                </a:cubicBezTo>
                <a:cubicBezTo>
                  <a:pt x="2805852" y="-56500"/>
                  <a:pt x="3085710" y="8454"/>
                  <a:pt x="3269697" y="0"/>
                </a:cubicBezTo>
                <a:cubicBezTo>
                  <a:pt x="3453684" y="-8454"/>
                  <a:pt x="3520198" y="40447"/>
                  <a:pt x="3720689" y="0"/>
                </a:cubicBezTo>
                <a:cubicBezTo>
                  <a:pt x="3921180" y="-40447"/>
                  <a:pt x="4066924" y="17217"/>
                  <a:pt x="4397178" y="0"/>
                </a:cubicBezTo>
                <a:cubicBezTo>
                  <a:pt x="4727432" y="-17217"/>
                  <a:pt x="4773976" y="4040"/>
                  <a:pt x="5073667" y="0"/>
                </a:cubicBezTo>
                <a:cubicBezTo>
                  <a:pt x="5373358" y="-4040"/>
                  <a:pt x="5447408" y="40504"/>
                  <a:pt x="5637408" y="0"/>
                </a:cubicBezTo>
                <a:cubicBezTo>
                  <a:pt x="5644887" y="192226"/>
                  <a:pt x="5579883" y="450983"/>
                  <a:pt x="5637408" y="656064"/>
                </a:cubicBezTo>
                <a:cubicBezTo>
                  <a:pt x="5694933" y="861145"/>
                  <a:pt x="5564020" y="1064997"/>
                  <a:pt x="5637408" y="1282306"/>
                </a:cubicBezTo>
                <a:cubicBezTo>
                  <a:pt x="5710796" y="1499615"/>
                  <a:pt x="5597768" y="1667703"/>
                  <a:pt x="5637408" y="1789264"/>
                </a:cubicBezTo>
                <a:cubicBezTo>
                  <a:pt x="5677048" y="1910825"/>
                  <a:pt x="5619329" y="2217211"/>
                  <a:pt x="5637408" y="2385686"/>
                </a:cubicBezTo>
                <a:cubicBezTo>
                  <a:pt x="5655487" y="2554161"/>
                  <a:pt x="5625998" y="2743566"/>
                  <a:pt x="5637408" y="2982107"/>
                </a:cubicBezTo>
                <a:cubicBezTo>
                  <a:pt x="5508570" y="2988163"/>
                  <a:pt x="5339511" y="2949171"/>
                  <a:pt x="5073667" y="2982107"/>
                </a:cubicBezTo>
                <a:cubicBezTo>
                  <a:pt x="4807823" y="3015043"/>
                  <a:pt x="4673946" y="2977190"/>
                  <a:pt x="4397178" y="2982107"/>
                </a:cubicBezTo>
                <a:cubicBezTo>
                  <a:pt x="4120410" y="2987024"/>
                  <a:pt x="4110363" y="2917159"/>
                  <a:pt x="3833437" y="2982107"/>
                </a:cubicBezTo>
                <a:cubicBezTo>
                  <a:pt x="3556511" y="3047055"/>
                  <a:pt x="3563778" y="2944068"/>
                  <a:pt x="3438819" y="2982107"/>
                </a:cubicBezTo>
                <a:cubicBezTo>
                  <a:pt x="3313860" y="3020146"/>
                  <a:pt x="3147600" y="2981528"/>
                  <a:pt x="2987826" y="2982107"/>
                </a:cubicBezTo>
                <a:cubicBezTo>
                  <a:pt x="2828052" y="2982686"/>
                  <a:pt x="2565537" y="2950769"/>
                  <a:pt x="2311337" y="2982107"/>
                </a:cubicBezTo>
                <a:cubicBezTo>
                  <a:pt x="2057137" y="3013445"/>
                  <a:pt x="1870228" y="2956422"/>
                  <a:pt x="1747596" y="2982107"/>
                </a:cubicBezTo>
                <a:cubicBezTo>
                  <a:pt x="1624964" y="3007792"/>
                  <a:pt x="1442767" y="2947394"/>
                  <a:pt x="1296604" y="2982107"/>
                </a:cubicBezTo>
                <a:cubicBezTo>
                  <a:pt x="1150441" y="3016820"/>
                  <a:pt x="915112" y="2969572"/>
                  <a:pt x="732863" y="2982107"/>
                </a:cubicBezTo>
                <a:cubicBezTo>
                  <a:pt x="550614" y="2994642"/>
                  <a:pt x="194690" y="2939552"/>
                  <a:pt x="0" y="2982107"/>
                </a:cubicBezTo>
                <a:cubicBezTo>
                  <a:pt x="-13449" y="2741198"/>
                  <a:pt x="55691" y="2721407"/>
                  <a:pt x="0" y="2475149"/>
                </a:cubicBezTo>
                <a:cubicBezTo>
                  <a:pt x="-55691" y="2228891"/>
                  <a:pt x="37653" y="1976365"/>
                  <a:pt x="0" y="1848906"/>
                </a:cubicBezTo>
                <a:cubicBezTo>
                  <a:pt x="-37653" y="1721447"/>
                  <a:pt x="60843" y="1517924"/>
                  <a:pt x="0" y="1312127"/>
                </a:cubicBezTo>
                <a:cubicBezTo>
                  <a:pt x="-60843" y="1106330"/>
                  <a:pt x="56533" y="933429"/>
                  <a:pt x="0" y="656064"/>
                </a:cubicBezTo>
                <a:cubicBezTo>
                  <a:pt x="-56533" y="378699"/>
                  <a:pt x="65620" y="187944"/>
                  <a:pt x="0" y="0"/>
                </a:cubicBezTo>
                <a:close/>
              </a:path>
            </a:pathLst>
          </a:custGeom>
          <a:ln w="28575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9186D-ADCE-08E9-CA51-FE00333A1A32}"/>
              </a:ext>
            </a:extLst>
          </p:cNvPr>
          <p:cNvSpPr txBox="1"/>
          <p:nvPr/>
        </p:nvSpPr>
        <p:spPr>
          <a:xfrm>
            <a:off x="0" y="6559184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0" dirty="0">
                <a:effectLst/>
                <a:latin typeface="Abadi Extra Light" panose="020B0204020104020204" pitchFamily="34" charset="0"/>
              </a:rPr>
              <a:t>On the Max-Min Fair Stochastic Allocation of Indivisible Goods.  </a:t>
            </a:r>
            <a:r>
              <a:rPr lang="en-US" sz="1400" dirty="0">
                <a:latin typeface="Abadi Extra Light" panose="020B0204020104020204" pitchFamily="34" charset="0"/>
                <a:cs typeface="Calibri Light" panose="020F0302020204030204" pitchFamily="34" charset="0"/>
              </a:rPr>
              <a:t>Kawase and Sumita, 2020.</a:t>
            </a:r>
            <a:endParaRPr lang="en-US" sz="1400" b="1" i="0" dirty="0">
              <a:effectLst/>
              <a:latin typeface="Abadi Extra Light" panose="020B02040201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EC2E57-9C4F-1990-4862-6DA58B25CC8B}"/>
              </a:ext>
            </a:extLst>
          </p:cNvPr>
          <p:cNvSpPr/>
          <p:nvPr/>
        </p:nvSpPr>
        <p:spPr>
          <a:xfrm>
            <a:off x="1191612" y="1937945"/>
            <a:ext cx="5672552" cy="2982107"/>
          </a:xfrm>
          <a:custGeom>
            <a:avLst/>
            <a:gdLst>
              <a:gd name="connsiteX0" fmla="*/ 0 w 5672552"/>
              <a:gd name="connsiteY0" fmla="*/ 0 h 2982107"/>
              <a:gd name="connsiteX1" fmla="*/ 453804 w 5672552"/>
              <a:gd name="connsiteY1" fmla="*/ 0 h 2982107"/>
              <a:gd name="connsiteX2" fmla="*/ 964334 w 5672552"/>
              <a:gd name="connsiteY2" fmla="*/ 0 h 2982107"/>
              <a:gd name="connsiteX3" fmla="*/ 1418138 w 5672552"/>
              <a:gd name="connsiteY3" fmla="*/ 0 h 2982107"/>
              <a:gd name="connsiteX4" fmla="*/ 1871942 w 5672552"/>
              <a:gd name="connsiteY4" fmla="*/ 0 h 2982107"/>
              <a:gd name="connsiteX5" fmla="*/ 2495923 w 5672552"/>
              <a:gd name="connsiteY5" fmla="*/ 0 h 2982107"/>
              <a:gd name="connsiteX6" fmla="*/ 3119904 w 5672552"/>
              <a:gd name="connsiteY6" fmla="*/ 0 h 2982107"/>
              <a:gd name="connsiteX7" fmla="*/ 3516982 w 5672552"/>
              <a:gd name="connsiteY7" fmla="*/ 0 h 2982107"/>
              <a:gd name="connsiteX8" fmla="*/ 4027512 w 5672552"/>
              <a:gd name="connsiteY8" fmla="*/ 0 h 2982107"/>
              <a:gd name="connsiteX9" fmla="*/ 4481316 w 5672552"/>
              <a:gd name="connsiteY9" fmla="*/ 0 h 2982107"/>
              <a:gd name="connsiteX10" fmla="*/ 4991846 w 5672552"/>
              <a:gd name="connsiteY10" fmla="*/ 0 h 2982107"/>
              <a:gd name="connsiteX11" fmla="*/ 5672552 w 5672552"/>
              <a:gd name="connsiteY11" fmla="*/ 0 h 2982107"/>
              <a:gd name="connsiteX12" fmla="*/ 5672552 w 5672552"/>
              <a:gd name="connsiteY12" fmla="*/ 626242 h 2982107"/>
              <a:gd name="connsiteX13" fmla="*/ 5672552 w 5672552"/>
              <a:gd name="connsiteY13" fmla="*/ 1252485 h 2982107"/>
              <a:gd name="connsiteX14" fmla="*/ 5672552 w 5672552"/>
              <a:gd name="connsiteY14" fmla="*/ 1819085 h 2982107"/>
              <a:gd name="connsiteX15" fmla="*/ 5672552 w 5672552"/>
              <a:gd name="connsiteY15" fmla="*/ 2445328 h 2982107"/>
              <a:gd name="connsiteX16" fmla="*/ 5672552 w 5672552"/>
              <a:gd name="connsiteY16" fmla="*/ 2982107 h 2982107"/>
              <a:gd name="connsiteX17" fmla="*/ 5275473 w 5672552"/>
              <a:gd name="connsiteY17" fmla="*/ 2982107 h 2982107"/>
              <a:gd name="connsiteX18" fmla="*/ 4708218 w 5672552"/>
              <a:gd name="connsiteY18" fmla="*/ 2982107 h 2982107"/>
              <a:gd name="connsiteX19" fmla="*/ 4197688 w 5672552"/>
              <a:gd name="connsiteY19" fmla="*/ 2982107 h 2982107"/>
              <a:gd name="connsiteX20" fmla="*/ 3630433 w 5672552"/>
              <a:gd name="connsiteY20" fmla="*/ 2982107 h 2982107"/>
              <a:gd name="connsiteX21" fmla="*/ 3119904 w 5672552"/>
              <a:gd name="connsiteY21" fmla="*/ 2982107 h 2982107"/>
              <a:gd name="connsiteX22" fmla="*/ 2439197 w 5672552"/>
              <a:gd name="connsiteY22" fmla="*/ 2982107 h 2982107"/>
              <a:gd name="connsiteX23" fmla="*/ 1928668 w 5672552"/>
              <a:gd name="connsiteY23" fmla="*/ 2982107 h 2982107"/>
              <a:gd name="connsiteX24" fmla="*/ 1361412 w 5672552"/>
              <a:gd name="connsiteY24" fmla="*/ 2982107 h 2982107"/>
              <a:gd name="connsiteX25" fmla="*/ 737432 w 5672552"/>
              <a:gd name="connsiteY25" fmla="*/ 2982107 h 2982107"/>
              <a:gd name="connsiteX26" fmla="*/ 0 w 5672552"/>
              <a:gd name="connsiteY26" fmla="*/ 2982107 h 2982107"/>
              <a:gd name="connsiteX27" fmla="*/ 0 w 5672552"/>
              <a:gd name="connsiteY27" fmla="*/ 2415507 h 2982107"/>
              <a:gd name="connsiteX28" fmla="*/ 0 w 5672552"/>
              <a:gd name="connsiteY28" fmla="*/ 1908548 h 2982107"/>
              <a:gd name="connsiteX29" fmla="*/ 0 w 5672552"/>
              <a:gd name="connsiteY29" fmla="*/ 1312127 h 2982107"/>
              <a:gd name="connsiteX30" fmla="*/ 0 w 5672552"/>
              <a:gd name="connsiteY30" fmla="*/ 775348 h 2982107"/>
              <a:gd name="connsiteX31" fmla="*/ 0 w 5672552"/>
              <a:gd name="connsiteY31" fmla="*/ 0 h 298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72552" h="2982107" extrusionOk="0">
                <a:moveTo>
                  <a:pt x="0" y="0"/>
                </a:moveTo>
                <a:cubicBezTo>
                  <a:pt x="204244" y="-38195"/>
                  <a:pt x="261326" y="47536"/>
                  <a:pt x="453804" y="0"/>
                </a:cubicBezTo>
                <a:cubicBezTo>
                  <a:pt x="646282" y="-47536"/>
                  <a:pt x="804256" y="34467"/>
                  <a:pt x="964334" y="0"/>
                </a:cubicBezTo>
                <a:cubicBezTo>
                  <a:pt x="1124412" y="-34467"/>
                  <a:pt x="1297306" y="17420"/>
                  <a:pt x="1418138" y="0"/>
                </a:cubicBezTo>
                <a:cubicBezTo>
                  <a:pt x="1538970" y="-17420"/>
                  <a:pt x="1701651" y="11027"/>
                  <a:pt x="1871942" y="0"/>
                </a:cubicBezTo>
                <a:cubicBezTo>
                  <a:pt x="2042233" y="-11027"/>
                  <a:pt x="2297403" y="50284"/>
                  <a:pt x="2495923" y="0"/>
                </a:cubicBezTo>
                <a:cubicBezTo>
                  <a:pt x="2694443" y="-50284"/>
                  <a:pt x="2928260" y="27621"/>
                  <a:pt x="3119904" y="0"/>
                </a:cubicBezTo>
                <a:cubicBezTo>
                  <a:pt x="3311548" y="-27621"/>
                  <a:pt x="3421851" y="36986"/>
                  <a:pt x="3516982" y="0"/>
                </a:cubicBezTo>
                <a:cubicBezTo>
                  <a:pt x="3612113" y="-36986"/>
                  <a:pt x="3871660" y="54984"/>
                  <a:pt x="4027512" y="0"/>
                </a:cubicBezTo>
                <a:cubicBezTo>
                  <a:pt x="4183364" y="-54984"/>
                  <a:pt x="4360107" y="24333"/>
                  <a:pt x="4481316" y="0"/>
                </a:cubicBezTo>
                <a:cubicBezTo>
                  <a:pt x="4602525" y="-24333"/>
                  <a:pt x="4825159" y="59404"/>
                  <a:pt x="4991846" y="0"/>
                </a:cubicBezTo>
                <a:cubicBezTo>
                  <a:pt x="5158533" y="-59404"/>
                  <a:pt x="5407374" y="5425"/>
                  <a:pt x="5672552" y="0"/>
                </a:cubicBezTo>
                <a:cubicBezTo>
                  <a:pt x="5730190" y="301462"/>
                  <a:pt x="5660235" y="326993"/>
                  <a:pt x="5672552" y="626242"/>
                </a:cubicBezTo>
                <a:cubicBezTo>
                  <a:pt x="5684869" y="925491"/>
                  <a:pt x="5662702" y="1065991"/>
                  <a:pt x="5672552" y="1252485"/>
                </a:cubicBezTo>
                <a:cubicBezTo>
                  <a:pt x="5682402" y="1438979"/>
                  <a:pt x="5613174" y="1637418"/>
                  <a:pt x="5672552" y="1819085"/>
                </a:cubicBezTo>
                <a:cubicBezTo>
                  <a:pt x="5731930" y="2000752"/>
                  <a:pt x="5644891" y="2213554"/>
                  <a:pt x="5672552" y="2445328"/>
                </a:cubicBezTo>
                <a:cubicBezTo>
                  <a:pt x="5700213" y="2677102"/>
                  <a:pt x="5640620" y="2769040"/>
                  <a:pt x="5672552" y="2982107"/>
                </a:cubicBezTo>
                <a:cubicBezTo>
                  <a:pt x="5477730" y="2995636"/>
                  <a:pt x="5469185" y="2934953"/>
                  <a:pt x="5275473" y="2982107"/>
                </a:cubicBezTo>
                <a:cubicBezTo>
                  <a:pt x="5081761" y="3029261"/>
                  <a:pt x="4848201" y="2964033"/>
                  <a:pt x="4708218" y="2982107"/>
                </a:cubicBezTo>
                <a:cubicBezTo>
                  <a:pt x="4568235" y="3000181"/>
                  <a:pt x="4359121" y="2958232"/>
                  <a:pt x="4197688" y="2982107"/>
                </a:cubicBezTo>
                <a:cubicBezTo>
                  <a:pt x="4036255" y="3005982"/>
                  <a:pt x="3832460" y="2973397"/>
                  <a:pt x="3630433" y="2982107"/>
                </a:cubicBezTo>
                <a:cubicBezTo>
                  <a:pt x="3428406" y="2990817"/>
                  <a:pt x="3366619" y="2976196"/>
                  <a:pt x="3119904" y="2982107"/>
                </a:cubicBezTo>
                <a:cubicBezTo>
                  <a:pt x="2873189" y="2988018"/>
                  <a:pt x="2591656" y="2965985"/>
                  <a:pt x="2439197" y="2982107"/>
                </a:cubicBezTo>
                <a:cubicBezTo>
                  <a:pt x="2286738" y="2998229"/>
                  <a:pt x="2035945" y="2962101"/>
                  <a:pt x="1928668" y="2982107"/>
                </a:cubicBezTo>
                <a:cubicBezTo>
                  <a:pt x="1821391" y="3002113"/>
                  <a:pt x="1533806" y="2970899"/>
                  <a:pt x="1361412" y="2982107"/>
                </a:cubicBezTo>
                <a:cubicBezTo>
                  <a:pt x="1189018" y="2993315"/>
                  <a:pt x="920280" y="2931327"/>
                  <a:pt x="737432" y="2982107"/>
                </a:cubicBezTo>
                <a:cubicBezTo>
                  <a:pt x="554584" y="3032887"/>
                  <a:pt x="220715" y="2924084"/>
                  <a:pt x="0" y="2982107"/>
                </a:cubicBezTo>
                <a:cubicBezTo>
                  <a:pt x="-11090" y="2852098"/>
                  <a:pt x="28323" y="2651724"/>
                  <a:pt x="0" y="2415507"/>
                </a:cubicBezTo>
                <a:cubicBezTo>
                  <a:pt x="-28323" y="2179290"/>
                  <a:pt x="54223" y="2014830"/>
                  <a:pt x="0" y="1908548"/>
                </a:cubicBezTo>
                <a:cubicBezTo>
                  <a:pt x="-54223" y="1802266"/>
                  <a:pt x="58675" y="1568724"/>
                  <a:pt x="0" y="1312127"/>
                </a:cubicBezTo>
                <a:cubicBezTo>
                  <a:pt x="-58675" y="1055530"/>
                  <a:pt x="4439" y="1014754"/>
                  <a:pt x="0" y="775348"/>
                </a:cubicBezTo>
                <a:cubicBezTo>
                  <a:pt x="-4439" y="535942"/>
                  <a:pt x="57578" y="23234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535555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4946B-03D5-63C5-095A-0E640A7B1C42}"/>
              </a:ext>
            </a:extLst>
          </p:cNvPr>
          <p:cNvSpPr txBox="1"/>
          <p:nvPr/>
        </p:nvSpPr>
        <p:spPr>
          <a:xfrm rot="808758">
            <a:off x="7846275" y="3382555"/>
            <a:ext cx="4351858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/>
        </p:spPr>
        <p:txBody>
          <a:bodyPr wrap="square">
            <a:spAutoFit/>
          </a:bodyPr>
          <a:lstStyle/>
          <a:p>
            <a:r>
              <a:rPr lang="en-US" sz="2400" dirty="0">
                <a:ln w="12700" cap="rnd">
                  <a:solidFill>
                    <a:schemeClr val="tx1"/>
                  </a:solidFill>
                  <a:prstDash val="dash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Approximations?</a:t>
            </a:r>
            <a:endParaRPr lang="en-IL" sz="2400" dirty="0">
              <a:ln w="12700" cap="rnd">
                <a:solidFill>
                  <a:schemeClr val="tx1"/>
                </a:solidFill>
                <a:prstDash val="dash"/>
              </a:ln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65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42ED2-7769-A546-D6C7-2BA95583C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EDC2920-8BD2-9C0E-956A-251DC782554C}"/>
                  </a:ext>
                </a:extLst>
              </p:cNvPr>
              <p:cNvSpPr/>
              <p:nvPr/>
            </p:nvSpPr>
            <p:spPr>
              <a:xfrm>
                <a:off x="404218" y="934682"/>
                <a:ext cx="7212196" cy="52402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For  t = 1, … n:</a:t>
                </a:r>
              </a:p>
              <a:p>
                <a:pPr marL="684000" lvl="1" indent="-3240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Solve: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684000" lvl="1" indent="-3240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Let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be the solution,    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be its objective value.</a:t>
                </a:r>
              </a:p>
              <a:p>
                <a:pPr marL="180000" indent="-1800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Return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EDC2920-8BD2-9C0E-956A-251DC7825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18" y="934682"/>
                <a:ext cx="7212196" cy="5240207"/>
              </a:xfrm>
              <a:prstGeom prst="rect">
                <a:avLst/>
              </a:prstGeom>
              <a:blipFill>
                <a:blip r:embed="rId3"/>
                <a:stretch>
                  <a:fillRect l="-33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D352B55-55A9-FBB6-A76C-F25D887E2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17" y="107596"/>
            <a:ext cx="11224429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The Ordered Outcomes Algorithm</a:t>
            </a:r>
            <a:endParaRPr lang="en-IL" sz="36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26AADC-2929-2BB4-C403-64AB3A6FE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56" y="1937946"/>
            <a:ext cx="5637408" cy="2982107"/>
          </a:xfrm>
          <a:custGeom>
            <a:avLst/>
            <a:gdLst>
              <a:gd name="connsiteX0" fmla="*/ 0 w 5637408"/>
              <a:gd name="connsiteY0" fmla="*/ 0 h 2982107"/>
              <a:gd name="connsiteX1" fmla="*/ 394619 w 5637408"/>
              <a:gd name="connsiteY1" fmla="*/ 0 h 2982107"/>
              <a:gd name="connsiteX2" fmla="*/ 1014733 w 5637408"/>
              <a:gd name="connsiteY2" fmla="*/ 0 h 2982107"/>
              <a:gd name="connsiteX3" fmla="*/ 1522100 w 5637408"/>
              <a:gd name="connsiteY3" fmla="*/ 0 h 2982107"/>
              <a:gd name="connsiteX4" fmla="*/ 2085841 w 5637408"/>
              <a:gd name="connsiteY4" fmla="*/ 0 h 2982107"/>
              <a:gd name="connsiteX5" fmla="*/ 2762330 w 5637408"/>
              <a:gd name="connsiteY5" fmla="*/ 0 h 2982107"/>
              <a:gd name="connsiteX6" fmla="*/ 3213323 w 5637408"/>
              <a:gd name="connsiteY6" fmla="*/ 0 h 2982107"/>
              <a:gd name="connsiteX7" fmla="*/ 3833437 w 5637408"/>
              <a:gd name="connsiteY7" fmla="*/ 0 h 2982107"/>
              <a:gd name="connsiteX8" fmla="*/ 4284430 w 5637408"/>
              <a:gd name="connsiteY8" fmla="*/ 0 h 2982107"/>
              <a:gd name="connsiteX9" fmla="*/ 4848171 w 5637408"/>
              <a:gd name="connsiteY9" fmla="*/ 0 h 2982107"/>
              <a:gd name="connsiteX10" fmla="*/ 5637408 w 5637408"/>
              <a:gd name="connsiteY10" fmla="*/ 0 h 2982107"/>
              <a:gd name="connsiteX11" fmla="*/ 5637408 w 5637408"/>
              <a:gd name="connsiteY11" fmla="*/ 506958 h 2982107"/>
              <a:gd name="connsiteX12" fmla="*/ 5637408 w 5637408"/>
              <a:gd name="connsiteY12" fmla="*/ 1163022 h 2982107"/>
              <a:gd name="connsiteX13" fmla="*/ 5637408 w 5637408"/>
              <a:gd name="connsiteY13" fmla="*/ 1759443 h 2982107"/>
              <a:gd name="connsiteX14" fmla="*/ 5637408 w 5637408"/>
              <a:gd name="connsiteY14" fmla="*/ 2415507 h 2982107"/>
              <a:gd name="connsiteX15" fmla="*/ 5637408 w 5637408"/>
              <a:gd name="connsiteY15" fmla="*/ 2982107 h 2982107"/>
              <a:gd name="connsiteX16" fmla="*/ 5130041 w 5637408"/>
              <a:gd name="connsiteY16" fmla="*/ 2982107 h 2982107"/>
              <a:gd name="connsiteX17" fmla="*/ 4622675 w 5637408"/>
              <a:gd name="connsiteY17" fmla="*/ 2982107 h 2982107"/>
              <a:gd name="connsiteX18" fmla="*/ 4002560 w 5637408"/>
              <a:gd name="connsiteY18" fmla="*/ 2982107 h 2982107"/>
              <a:gd name="connsiteX19" fmla="*/ 3438819 w 5637408"/>
              <a:gd name="connsiteY19" fmla="*/ 2982107 h 2982107"/>
              <a:gd name="connsiteX20" fmla="*/ 2762330 w 5637408"/>
              <a:gd name="connsiteY20" fmla="*/ 2982107 h 2982107"/>
              <a:gd name="connsiteX21" fmla="*/ 2085841 w 5637408"/>
              <a:gd name="connsiteY21" fmla="*/ 2982107 h 2982107"/>
              <a:gd name="connsiteX22" fmla="*/ 1465726 w 5637408"/>
              <a:gd name="connsiteY22" fmla="*/ 2982107 h 2982107"/>
              <a:gd name="connsiteX23" fmla="*/ 845611 w 5637408"/>
              <a:gd name="connsiteY23" fmla="*/ 2982107 h 2982107"/>
              <a:gd name="connsiteX24" fmla="*/ 0 w 5637408"/>
              <a:gd name="connsiteY24" fmla="*/ 2982107 h 2982107"/>
              <a:gd name="connsiteX25" fmla="*/ 0 w 5637408"/>
              <a:gd name="connsiteY25" fmla="*/ 2445328 h 2982107"/>
              <a:gd name="connsiteX26" fmla="*/ 0 w 5637408"/>
              <a:gd name="connsiteY26" fmla="*/ 1848906 h 2982107"/>
              <a:gd name="connsiteX27" fmla="*/ 0 w 5637408"/>
              <a:gd name="connsiteY27" fmla="*/ 1252485 h 2982107"/>
              <a:gd name="connsiteX28" fmla="*/ 0 w 5637408"/>
              <a:gd name="connsiteY28" fmla="*/ 745527 h 2982107"/>
              <a:gd name="connsiteX29" fmla="*/ 0 w 5637408"/>
              <a:gd name="connsiteY29" fmla="*/ 0 h 298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37408" h="2982107" fill="none" extrusionOk="0">
                <a:moveTo>
                  <a:pt x="0" y="0"/>
                </a:moveTo>
                <a:cubicBezTo>
                  <a:pt x="119148" y="-15881"/>
                  <a:pt x="212686" y="30036"/>
                  <a:pt x="394619" y="0"/>
                </a:cubicBezTo>
                <a:cubicBezTo>
                  <a:pt x="576552" y="-30036"/>
                  <a:pt x="787467" y="7772"/>
                  <a:pt x="1014733" y="0"/>
                </a:cubicBezTo>
                <a:cubicBezTo>
                  <a:pt x="1241999" y="-7772"/>
                  <a:pt x="1398513" y="1684"/>
                  <a:pt x="1522100" y="0"/>
                </a:cubicBezTo>
                <a:cubicBezTo>
                  <a:pt x="1645687" y="-1684"/>
                  <a:pt x="1924379" y="45521"/>
                  <a:pt x="2085841" y="0"/>
                </a:cubicBezTo>
                <a:cubicBezTo>
                  <a:pt x="2247303" y="-45521"/>
                  <a:pt x="2430733" y="54430"/>
                  <a:pt x="2762330" y="0"/>
                </a:cubicBezTo>
                <a:cubicBezTo>
                  <a:pt x="3093927" y="-54430"/>
                  <a:pt x="3086765" y="10679"/>
                  <a:pt x="3213323" y="0"/>
                </a:cubicBezTo>
                <a:cubicBezTo>
                  <a:pt x="3339881" y="-10679"/>
                  <a:pt x="3523980" y="38855"/>
                  <a:pt x="3833437" y="0"/>
                </a:cubicBezTo>
                <a:cubicBezTo>
                  <a:pt x="4142894" y="-38855"/>
                  <a:pt x="4078861" y="41048"/>
                  <a:pt x="4284430" y="0"/>
                </a:cubicBezTo>
                <a:cubicBezTo>
                  <a:pt x="4489999" y="-41048"/>
                  <a:pt x="4677762" y="25804"/>
                  <a:pt x="4848171" y="0"/>
                </a:cubicBezTo>
                <a:cubicBezTo>
                  <a:pt x="5018580" y="-25804"/>
                  <a:pt x="5381285" y="82862"/>
                  <a:pt x="5637408" y="0"/>
                </a:cubicBezTo>
                <a:cubicBezTo>
                  <a:pt x="5638451" y="253417"/>
                  <a:pt x="5586627" y="277314"/>
                  <a:pt x="5637408" y="506958"/>
                </a:cubicBezTo>
                <a:cubicBezTo>
                  <a:pt x="5688189" y="736602"/>
                  <a:pt x="5604636" y="843309"/>
                  <a:pt x="5637408" y="1163022"/>
                </a:cubicBezTo>
                <a:cubicBezTo>
                  <a:pt x="5670180" y="1482735"/>
                  <a:pt x="5590883" y="1562302"/>
                  <a:pt x="5637408" y="1759443"/>
                </a:cubicBezTo>
                <a:cubicBezTo>
                  <a:pt x="5683933" y="1956584"/>
                  <a:pt x="5564139" y="2180234"/>
                  <a:pt x="5637408" y="2415507"/>
                </a:cubicBezTo>
                <a:cubicBezTo>
                  <a:pt x="5710677" y="2650780"/>
                  <a:pt x="5610411" y="2763191"/>
                  <a:pt x="5637408" y="2982107"/>
                </a:cubicBezTo>
                <a:cubicBezTo>
                  <a:pt x="5420204" y="3007453"/>
                  <a:pt x="5233426" y="2946653"/>
                  <a:pt x="5130041" y="2982107"/>
                </a:cubicBezTo>
                <a:cubicBezTo>
                  <a:pt x="5026656" y="3017561"/>
                  <a:pt x="4807037" y="2969446"/>
                  <a:pt x="4622675" y="2982107"/>
                </a:cubicBezTo>
                <a:cubicBezTo>
                  <a:pt x="4438313" y="2994768"/>
                  <a:pt x="4172400" y="2952556"/>
                  <a:pt x="4002560" y="2982107"/>
                </a:cubicBezTo>
                <a:cubicBezTo>
                  <a:pt x="3832720" y="3011658"/>
                  <a:pt x="3643531" y="2961266"/>
                  <a:pt x="3438819" y="2982107"/>
                </a:cubicBezTo>
                <a:cubicBezTo>
                  <a:pt x="3234107" y="3002948"/>
                  <a:pt x="2898115" y="2961850"/>
                  <a:pt x="2762330" y="2982107"/>
                </a:cubicBezTo>
                <a:cubicBezTo>
                  <a:pt x="2626545" y="3002364"/>
                  <a:pt x="2229999" y="2964145"/>
                  <a:pt x="2085841" y="2982107"/>
                </a:cubicBezTo>
                <a:cubicBezTo>
                  <a:pt x="1941683" y="3000069"/>
                  <a:pt x="1719959" y="2936513"/>
                  <a:pt x="1465726" y="2982107"/>
                </a:cubicBezTo>
                <a:cubicBezTo>
                  <a:pt x="1211494" y="3027701"/>
                  <a:pt x="1065802" y="2920384"/>
                  <a:pt x="845611" y="2982107"/>
                </a:cubicBezTo>
                <a:cubicBezTo>
                  <a:pt x="625421" y="3043830"/>
                  <a:pt x="310347" y="2944258"/>
                  <a:pt x="0" y="2982107"/>
                </a:cubicBezTo>
                <a:cubicBezTo>
                  <a:pt x="-40669" y="2859057"/>
                  <a:pt x="12605" y="2597704"/>
                  <a:pt x="0" y="2445328"/>
                </a:cubicBezTo>
                <a:cubicBezTo>
                  <a:pt x="-12605" y="2292952"/>
                  <a:pt x="33213" y="1984932"/>
                  <a:pt x="0" y="1848906"/>
                </a:cubicBezTo>
                <a:cubicBezTo>
                  <a:pt x="-33213" y="1712880"/>
                  <a:pt x="36406" y="1418933"/>
                  <a:pt x="0" y="1252485"/>
                </a:cubicBezTo>
                <a:cubicBezTo>
                  <a:pt x="-36406" y="1086037"/>
                  <a:pt x="41798" y="942726"/>
                  <a:pt x="0" y="745527"/>
                </a:cubicBezTo>
                <a:cubicBezTo>
                  <a:pt x="-41798" y="548328"/>
                  <a:pt x="58184" y="255191"/>
                  <a:pt x="0" y="0"/>
                </a:cubicBezTo>
                <a:close/>
              </a:path>
              <a:path w="5637408" h="2982107" stroke="0" extrusionOk="0">
                <a:moveTo>
                  <a:pt x="0" y="0"/>
                </a:moveTo>
                <a:cubicBezTo>
                  <a:pt x="175732" y="-4145"/>
                  <a:pt x="291280" y="30787"/>
                  <a:pt x="507367" y="0"/>
                </a:cubicBezTo>
                <a:cubicBezTo>
                  <a:pt x="723454" y="-30787"/>
                  <a:pt x="755122" y="34958"/>
                  <a:pt x="901985" y="0"/>
                </a:cubicBezTo>
                <a:cubicBezTo>
                  <a:pt x="1048848" y="-34958"/>
                  <a:pt x="1324076" y="68023"/>
                  <a:pt x="1578474" y="0"/>
                </a:cubicBezTo>
                <a:cubicBezTo>
                  <a:pt x="1832872" y="-68023"/>
                  <a:pt x="1860063" y="35106"/>
                  <a:pt x="2085841" y="0"/>
                </a:cubicBezTo>
                <a:cubicBezTo>
                  <a:pt x="2311619" y="-35106"/>
                  <a:pt x="2380564" y="56500"/>
                  <a:pt x="2593208" y="0"/>
                </a:cubicBezTo>
                <a:cubicBezTo>
                  <a:pt x="2805852" y="-56500"/>
                  <a:pt x="3085710" y="8454"/>
                  <a:pt x="3269697" y="0"/>
                </a:cubicBezTo>
                <a:cubicBezTo>
                  <a:pt x="3453684" y="-8454"/>
                  <a:pt x="3520198" y="40447"/>
                  <a:pt x="3720689" y="0"/>
                </a:cubicBezTo>
                <a:cubicBezTo>
                  <a:pt x="3921180" y="-40447"/>
                  <a:pt x="4066924" y="17217"/>
                  <a:pt x="4397178" y="0"/>
                </a:cubicBezTo>
                <a:cubicBezTo>
                  <a:pt x="4727432" y="-17217"/>
                  <a:pt x="4773976" y="4040"/>
                  <a:pt x="5073667" y="0"/>
                </a:cubicBezTo>
                <a:cubicBezTo>
                  <a:pt x="5373358" y="-4040"/>
                  <a:pt x="5447408" y="40504"/>
                  <a:pt x="5637408" y="0"/>
                </a:cubicBezTo>
                <a:cubicBezTo>
                  <a:pt x="5644887" y="192226"/>
                  <a:pt x="5579883" y="450983"/>
                  <a:pt x="5637408" y="656064"/>
                </a:cubicBezTo>
                <a:cubicBezTo>
                  <a:pt x="5694933" y="861145"/>
                  <a:pt x="5564020" y="1064997"/>
                  <a:pt x="5637408" y="1282306"/>
                </a:cubicBezTo>
                <a:cubicBezTo>
                  <a:pt x="5710796" y="1499615"/>
                  <a:pt x="5597768" y="1667703"/>
                  <a:pt x="5637408" y="1789264"/>
                </a:cubicBezTo>
                <a:cubicBezTo>
                  <a:pt x="5677048" y="1910825"/>
                  <a:pt x="5619329" y="2217211"/>
                  <a:pt x="5637408" y="2385686"/>
                </a:cubicBezTo>
                <a:cubicBezTo>
                  <a:pt x="5655487" y="2554161"/>
                  <a:pt x="5625998" y="2743566"/>
                  <a:pt x="5637408" y="2982107"/>
                </a:cubicBezTo>
                <a:cubicBezTo>
                  <a:pt x="5508570" y="2988163"/>
                  <a:pt x="5339511" y="2949171"/>
                  <a:pt x="5073667" y="2982107"/>
                </a:cubicBezTo>
                <a:cubicBezTo>
                  <a:pt x="4807823" y="3015043"/>
                  <a:pt x="4673946" y="2977190"/>
                  <a:pt x="4397178" y="2982107"/>
                </a:cubicBezTo>
                <a:cubicBezTo>
                  <a:pt x="4120410" y="2987024"/>
                  <a:pt x="4110363" y="2917159"/>
                  <a:pt x="3833437" y="2982107"/>
                </a:cubicBezTo>
                <a:cubicBezTo>
                  <a:pt x="3556511" y="3047055"/>
                  <a:pt x="3563778" y="2944068"/>
                  <a:pt x="3438819" y="2982107"/>
                </a:cubicBezTo>
                <a:cubicBezTo>
                  <a:pt x="3313860" y="3020146"/>
                  <a:pt x="3147600" y="2981528"/>
                  <a:pt x="2987826" y="2982107"/>
                </a:cubicBezTo>
                <a:cubicBezTo>
                  <a:pt x="2828052" y="2982686"/>
                  <a:pt x="2565537" y="2950769"/>
                  <a:pt x="2311337" y="2982107"/>
                </a:cubicBezTo>
                <a:cubicBezTo>
                  <a:pt x="2057137" y="3013445"/>
                  <a:pt x="1870228" y="2956422"/>
                  <a:pt x="1747596" y="2982107"/>
                </a:cubicBezTo>
                <a:cubicBezTo>
                  <a:pt x="1624964" y="3007792"/>
                  <a:pt x="1442767" y="2947394"/>
                  <a:pt x="1296604" y="2982107"/>
                </a:cubicBezTo>
                <a:cubicBezTo>
                  <a:pt x="1150441" y="3016820"/>
                  <a:pt x="915112" y="2969572"/>
                  <a:pt x="732863" y="2982107"/>
                </a:cubicBezTo>
                <a:cubicBezTo>
                  <a:pt x="550614" y="2994642"/>
                  <a:pt x="194690" y="2939552"/>
                  <a:pt x="0" y="2982107"/>
                </a:cubicBezTo>
                <a:cubicBezTo>
                  <a:pt x="-13449" y="2741198"/>
                  <a:pt x="55691" y="2721407"/>
                  <a:pt x="0" y="2475149"/>
                </a:cubicBezTo>
                <a:cubicBezTo>
                  <a:pt x="-55691" y="2228891"/>
                  <a:pt x="37653" y="1976365"/>
                  <a:pt x="0" y="1848906"/>
                </a:cubicBezTo>
                <a:cubicBezTo>
                  <a:pt x="-37653" y="1721447"/>
                  <a:pt x="60843" y="1517924"/>
                  <a:pt x="0" y="1312127"/>
                </a:cubicBezTo>
                <a:cubicBezTo>
                  <a:pt x="-60843" y="1106330"/>
                  <a:pt x="56533" y="933429"/>
                  <a:pt x="0" y="656064"/>
                </a:cubicBezTo>
                <a:cubicBezTo>
                  <a:pt x="-56533" y="378699"/>
                  <a:pt x="65620" y="187944"/>
                  <a:pt x="0" y="0"/>
                </a:cubicBezTo>
                <a:close/>
              </a:path>
            </a:pathLst>
          </a:custGeom>
          <a:ln w="28575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B53500-62A4-AF1F-0BF3-B411AF7544B2}"/>
                  </a:ext>
                </a:extLst>
              </p:cNvPr>
              <p:cNvSpPr/>
              <p:nvPr/>
            </p:nvSpPr>
            <p:spPr>
              <a:xfrm>
                <a:off x="7896113" y="1483322"/>
                <a:ext cx="4108658" cy="168715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: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The alg. of Kawase &amp; Sumita is </a:t>
                </a:r>
                <a:b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approximate solver for (P1).</a:t>
                </a: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IL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B53500-62A4-AF1F-0BF3-B411AF754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113" y="1483322"/>
                <a:ext cx="4108658" cy="1687150"/>
              </a:xfrm>
              <a:prstGeom prst="rect">
                <a:avLst/>
              </a:prstGeom>
              <a:blipFill>
                <a:blip r:embed="rId5"/>
                <a:stretch>
                  <a:fillRect l="-1187" t="-1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30F6B85-5504-B1E2-C2A9-22C18DA12903}"/>
              </a:ext>
            </a:extLst>
          </p:cNvPr>
          <p:cNvSpPr txBox="1"/>
          <p:nvPr/>
        </p:nvSpPr>
        <p:spPr>
          <a:xfrm>
            <a:off x="0" y="6559184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0" dirty="0">
                <a:effectLst/>
                <a:latin typeface="Abadi Extra Light" panose="020B0204020104020204" pitchFamily="34" charset="0"/>
              </a:rPr>
              <a:t>On the Max-Min Fair Stochastic Allocation of Indivisible Goods.  </a:t>
            </a:r>
            <a:r>
              <a:rPr lang="en-US" sz="1400" dirty="0">
                <a:latin typeface="Abadi Extra Light" panose="020B0204020104020204" pitchFamily="34" charset="0"/>
                <a:cs typeface="Calibri Light" panose="020F0302020204030204" pitchFamily="34" charset="0"/>
              </a:rPr>
              <a:t>Kawase and Sumita, 2020.</a:t>
            </a:r>
            <a:endParaRPr lang="en-US" sz="1400" b="1" i="0" dirty="0">
              <a:effectLst/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80398F-BDAE-EC78-1D93-B230880C978D}"/>
                  </a:ext>
                </a:extLst>
              </p:cNvPr>
              <p:cNvSpPr/>
              <p:nvPr/>
            </p:nvSpPr>
            <p:spPr>
              <a:xfrm>
                <a:off x="7896113" y="3687529"/>
                <a:ext cx="4108658" cy="183076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&gt;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:  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Their technique no longer works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(due to subtraction in objective)</a:t>
                </a:r>
                <a:endParaRPr lang="en-IL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80398F-BDAE-EC78-1D93-B230880C9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113" y="3687529"/>
                <a:ext cx="4108658" cy="1830769"/>
              </a:xfrm>
              <a:prstGeom prst="rect">
                <a:avLst/>
              </a:prstGeom>
              <a:blipFill>
                <a:blip r:embed="rId6"/>
                <a:stretch>
                  <a:fillRect l="-1187" t="-1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2D8325D-748F-4501-7F95-1CBA6DC89BC4}"/>
              </a:ext>
            </a:extLst>
          </p:cNvPr>
          <p:cNvSpPr/>
          <p:nvPr/>
        </p:nvSpPr>
        <p:spPr>
          <a:xfrm>
            <a:off x="1191612" y="1937945"/>
            <a:ext cx="5672552" cy="2982107"/>
          </a:xfrm>
          <a:custGeom>
            <a:avLst/>
            <a:gdLst>
              <a:gd name="connsiteX0" fmla="*/ 0 w 5672552"/>
              <a:gd name="connsiteY0" fmla="*/ 0 h 2982107"/>
              <a:gd name="connsiteX1" fmla="*/ 453804 w 5672552"/>
              <a:gd name="connsiteY1" fmla="*/ 0 h 2982107"/>
              <a:gd name="connsiteX2" fmla="*/ 964334 w 5672552"/>
              <a:gd name="connsiteY2" fmla="*/ 0 h 2982107"/>
              <a:gd name="connsiteX3" fmla="*/ 1418138 w 5672552"/>
              <a:gd name="connsiteY3" fmla="*/ 0 h 2982107"/>
              <a:gd name="connsiteX4" fmla="*/ 1871942 w 5672552"/>
              <a:gd name="connsiteY4" fmla="*/ 0 h 2982107"/>
              <a:gd name="connsiteX5" fmla="*/ 2495923 w 5672552"/>
              <a:gd name="connsiteY5" fmla="*/ 0 h 2982107"/>
              <a:gd name="connsiteX6" fmla="*/ 3119904 w 5672552"/>
              <a:gd name="connsiteY6" fmla="*/ 0 h 2982107"/>
              <a:gd name="connsiteX7" fmla="*/ 3516982 w 5672552"/>
              <a:gd name="connsiteY7" fmla="*/ 0 h 2982107"/>
              <a:gd name="connsiteX8" fmla="*/ 4027512 w 5672552"/>
              <a:gd name="connsiteY8" fmla="*/ 0 h 2982107"/>
              <a:gd name="connsiteX9" fmla="*/ 4481316 w 5672552"/>
              <a:gd name="connsiteY9" fmla="*/ 0 h 2982107"/>
              <a:gd name="connsiteX10" fmla="*/ 4991846 w 5672552"/>
              <a:gd name="connsiteY10" fmla="*/ 0 h 2982107"/>
              <a:gd name="connsiteX11" fmla="*/ 5672552 w 5672552"/>
              <a:gd name="connsiteY11" fmla="*/ 0 h 2982107"/>
              <a:gd name="connsiteX12" fmla="*/ 5672552 w 5672552"/>
              <a:gd name="connsiteY12" fmla="*/ 626242 h 2982107"/>
              <a:gd name="connsiteX13" fmla="*/ 5672552 w 5672552"/>
              <a:gd name="connsiteY13" fmla="*/ 1252485 h 2982107"/>
              <a:gd name="connsiteX14" fmla="*/ 5672552 w 5672552"/>
              <a:gd name="connsiteY14" fmla="*/ 1819085 h 2982107"/>
              <a:gd name="connsiteX15" fmla="*/ 5672552 w 5672552"/>
              <a:gd name="connsiteY15" fmla="*/ 2445328 h 2982107"/>
              <a:gd name="connsiteX16" fmla="*/ 5672552 w 5672552"/>
              <a:gd name="connsiteY16" fmla="*/ 2982107 h 2982107"/>
              <a:gd name="connsiteX17" fmla="*/ 5275473 w 5672552"/>
              <a:gd name="connsiteY17" fmla="*/ 2982107 h 2982107"/>
              <a:gd name="connsiteX18" fmla="*/ 4708218 w 5672552"/>
              <a:gd name="connsiteY18" fmla="*/ 2982107 h 2982107"/>
              <a:gd name="connsiteX19" fmla="*/ 4197688 w 5672552"/>
              <a:gd name="connsiteY19" fmla="*/ 2982107 h 2982107"/>
              <a:gd name="connsiteX20" fmla="*/ 3630433 w 5672552"/>
              <a:gd name="connsiteY20" fmla="*/ 2982107 h 2982107"/>
              <a:gd name="connsiteX21" fmla="*/ 3119904 w 5672552"/>
              <a:gd name="connsiteY21" fmla="*/ 2982107 h 2982107"/>
              <a:gd name="connsiteX22" fmla="*/ 2439197 w 5672552"/>
              <a:gd name="connsiteY22" fmla="*/ 2982107 h 2982107"/>
              <a:gd name="connsiteX23" fmla="*/ 1928668 w 5672552"/>
              <a:gd name="connsiteY23" fmla="*/ 2982107 h 2982107"/>
              <a:gd name="connsiteX24" fmla="*/ 1361412 w 5672552"/>
              <a:gd name="connsiteY24" fmla="*/ 2982107 h 2982107"/>
              <a:gd name="connsiteX25" fmla="*/ 737432 w 5672552"/>
              <a:gd name="connsiteY25" fmla="*/ 2982107 h 2982107"/>
              <a:gd name="connsiteX26" fmla="*/ 0 w 5672552"/>
              <a:gd name="connsiteY26" fmla="*/ 2982107 h 2982107"/>
              <a:gd name="connsiteX27" fmla="*/ 0 w 5672552"/>
              <a:gd name="connsiteY27" fmla="*/ 2415507 h 2982107"/>
              <a:gd name="connsiteX28" fmla="*/ 0 w 5672552"/>
              <a:gd name="connsiteY28" fmla="*/ 1908548 h 2982107"/>
              <a:gd name="connsiteX29" fmla="*/ 0 w 5672552"/>
              <a:gd name="connsiteY29" fmla="*/ 1312127 h 2982107"/>
              <a:gd name="connsiteX30" fmla="*/ 0 w 5672552"/>
              <a:gd name="connsiteY30" fmla="*/ 775348 h 2982107"/>
              <a:gd name="connsiteX31" fmla="*/ 0 w 5672552"/>
              <a:gd name="connsiteY31" fmla="*/ 0 h 298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72552" h="2982107" extrusionOk="0">
                <a:moveTo>
                  <a:pt x="0" y="0"/>
                </a:moveTo>
                <a:cubicBezTo>
                  <a:pt x="204244" y="-38195"/>
                  <a:pt x="261326" y="47536"/>
                  <a:pt x="453804" y="0"/>
                </a:cubicBezTo>
                <a:cubicBezTo>
                  <a:pt x="646282" y="-47536"/>
                  <a:pt x="804256" y="34467"/>
                  <a:pt x="964334" y="0"/>
                </a:cubicBezTo>
                <a:cubicBezTo>
                  <a:pt x="1124412" y="-34467"/>
                  <a:pt x="1297306" y="17420"/>
                  <a:pt x="1418138" y="0"/>
                </a:cubicBezTo>
                <a:cubicBezTo>
                  <a:pt x="1538970" y="-17420"/>
                  <a:pt x="1701651" y="11027"/>
                  <a:pt x="1871942" y="0"/>
                </a:cubicBezTo>
                <a:cubicBezTo>
                  <a:pt x="2042233" y="-11027"/>
                  <a:pt x="2297403" y="50284"/>
                  <a:pt x="2495923" y="0"/>
                </a:cubicBezTo>
                <a:cubicBezTo>
                  <a:pt x="2694443" y="-50284"/>
                  <a:pt x="2928260" y="27621"/>
                  <a:pt x="3119904" y="0"/>
                </a:cubicBezTo>
                <a:cubicBezTo>
                  <a:pt x="3311548" y="-27621"/>
                  <a:pt x="3421851" y="36986"/>
                  <a:pt x="3516982" y="0"/>
                </a:cubicBezTo>
                <a:cubicBezTo>
                  <a:pt x="3612113" y="-36986"/>
                  <a:pt x="3871660" y="54984"/>
                  <a:pt x="4027512" y="0"/>
                </a:cubicBezTo>
                <a:cubicBezTo>
                  <a:pt x="4183364" y="-54984"/>
                  <a:pt x="4360107" y="24333"/>
                  <a:pt x="4481316" y="0"/>
                </a:cubicBezTo>
                <a:cubicBezTo>
                  <a:pt x="4602525" y="-24333"/>
                  <a:pt x="4825159" y="59404"/>
                  <a:pt x="4991846" y="0"/>
                </a:cubicBezTo>
                <a:cubicBezTo>
                  <a:pt x="5158533" y="-59404"/>
                  <a:pt x="5407374" y="5425"/>
                  <a:pt x="5672552" y="0"/>
                </a:cubicBezTo>
                <a:cubicBezTo>
                  <a:pt x="5730190" y="301462"/>
                  <a:pt x="5660235" y="326993"/>
                  <a:pt x="5672552" y="626242"/>
                </a:cubicBezTo>
                <a:cubicBezTo>
                  <a:pt x="5684869" y="925491"/>
                  <a:pt x="5662702" y="1065991"/>
                  <a:pt x="5672552" y="1252485"/>
                </a:cubicBezTo>
                <a:cubicBezTo>
                  <a:pt x="5682402" y="1438979"/>
                  <a:pt x="5613174" y="1637418"/>
                  <a:pt x="5672552" y="1819085"/>
                </a:cubicBezTo>
                <a:cubicBezTo>
                  <a:pt x="5731930" y="2000752"/>
                  <a:pt x="5644891" y="2213554"/>
                  <a:pt x="5672552" y="2445328"/>
                </a:cubicBezTo>
                <a:cubicBezTo>
                  <a:pt x="5700213" y="2677102"/>
                  <a:pt x="5640620" y="2769040"/>
                  <a:pt x="5672552" y="2982107"/>
                </a:cubicBezTo>
                <a:cubicBezTo>
                  <a:pt x="5477730" y="2995636"/>
                  <a:pt x="5469185" y="2934953"/>
                  <a:pt x="5275473" y="2982107"/>
                </a:cubicBezTo>
                <a:cubicBezTo>
                  <a:pt x="5081761" y="3029261"/>
                  <a:pt x="4848201" y="2964033"/>
                  <a:pt x="4708218" y="2982107"/>
                </a:cubicBezTo>
                <a:cubicBezTo>
                  <a:pt x="4568235" y="3000181"/>
                  <a:pt x="4359121" y="2958232"/>
                  <a:pt x="4197688" y="2982107"/>
                </a:cubicBezTo>
                <a:cubicBezTo>
                  <a:pt x="4036255" y="3005982"/>
                  <a:pt x="3832460" y="2973397"/>
                  <a:pt x="3630433" y="2982107"/>
                </a:cubicBezTo>
                <a:cubicBezTo>
                  <a:pt x="3428406" y="2990817"/>
                  <a:pt x="3366619" y="2976196"/>
                  <a:pt x="3119904" y="2982107"/>
                </a:cubicBezTo>
                <a:cubicBezTo>
                  <a:pt x="2873189" y="2988018"/>
                  <a:pt x="2591656" y="2965985"/>
                  <a:pt x="2439197" y="2982107"/>
                </a:cubicBezTo>
                <a:cubicBezTo>
                  <a:pt x="2286738" y="2998229"/>
                  <a:pt x="2035945" y="2962101"/>
                  <a:pt x="1928668" y="2982107"/>
                </a:cubicBezTo>
                <a:cubicBezTo>
                  <a:pt x="1821391" y="3002113"/>
                  <a:pt x="1533806" y="2970899"/>
                  <a:pt x="1361412" y="2982107"/>
                </a:cubicBezTo>
                <a:cubicBezTo>
                  <a:pt x="1189018" y="2993315"/>
                  <a:pt x="920280" y="2931327"/>
                  <a:pt x="737432" y="2982107"/>
                </a:cubicBezTo>
                <a:cubicBezTo>
                  <a:pt x="554584" y="3032887"/>
                  <a:pt x="220715" y="2924084"/>
                  <a:pt x="0" y="2982107"/>
                </a:cubicBezTo>
                <a:cubicBezTo>
                  <a:pt x="-11090" y="2852098"/>
                  <a:pt x="28323" y="2651724"/>
                  <a:pt x="0" y="2415507"/>
                </a:cubicBezTo>
                <a:cubicBezTo>
                  <a:pt x="-28323" y="2179290"/>
                  <a:pt x="54223" y="2014830"/>
                  <a:pt x="0" y="1908548"/>
                </a:cubicBezTo>
                <a:cubicBezTo>
                  <a:pt x="-54223" y="1802266"/>
                  <a:pt x="58675" y="1568724"/>
                  <a:pt x="0" y="1312127"/>
                </a:cubicBezTo>
                <a:cubicBezTo>
                  <a:pt x="-58675" y="1055530"/>
                  <a:pt x="4439" y="1014754"/>
                  <a:pt x="0" y="775348"/>
                </a:cubicBezTo>
                <a:cubicBezTo>
                  <a:pt x="-4439" y="535942"/>
                  <a:pt x="57578" y="23234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535555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6" name="Picture 15" descr="V Sign Images: Browse 213,728 Stock Photos &amp; Vectors Free Download with  Trial | Shutterstock">
            <a:extLst>
              <a:ext uri="{FF2B5EF4-FFF2-40B4-BE49-F238E27FC236}">
                <a16:creationId xmlns:a16="http://schemas.microsoft.com/office/drawing/2014/main" id="{B13630A1-AC63-17F9-E518-9337D2F68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14" b="20351"/>
          <a:stretch/>
        </p:blipFill>
        <p:spPr bwMode="auto">
          <a:xfrm>
            <a:off x="9668166" y="2574996"/>
            <a:ext cx="566073" cy="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02DC4-B516-EAED-F4BC-8DF6914BCC2F}"/>
              </a:ext>
            </a:extLst>
          </p:cNvPr>
          <p:cNvSpPr txBox="1"/>
          <p:nvPr/>
        </p:nvSpPr>
        <p:spPr>
          <a:xfrm>
            <a:off x="7896113" y="934682"/>
            <a:ext cx="3334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Solving P1 Approximately</a:t>
            </a:r>
            <a:endParaRPr lang="en-IL" sz="2000" dirty="0"/>
          </a:p>
        </p:txBody>
      </p:sp>
      <p:pic>
        <p:nvPicPr>
          <p:cNvPr id="2054" name="Picture 6" descr="Happy Face Sad Face Images – Browse 383,677 Stock Photos, Vectors, and  Video | Adobe Stock">
            <a:extLst>
              <a:ext uri="{FF2B5EF4-FFF2-40B4-BE49-F238E27FC236}">
                <a16:creationId xmlns:a16="http://schemas.microsoft.com/office/drawing/2014/main" id="{F63B02AC-2F3F-87D1-A82D-C5C5BD2C6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500" b="78333" l="56250" r="91786">
                        <a14:foregroundMark x1="67857" y1="43333" x2="67857" y2="43333"/>
                        <a14:foregroundMark x1="79464" y1="43889" x2="79464" y2="43889"/>
                        <a14:foregroundMark x1="90536" y1="39167" x2="90536" y2="39167"/>
                        <a14:foregroundMark x1="91786" y1="52222" x2="91786" y2="52222"/>
                        <a14:foregroundMark x1="74643" y1="78611" x2="74643" y2="78611"/>
                        <a14:foregroundMark x1="56250" y1="51389" x2="56250" y2="5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26" t="15774" r="4419" b="15982"/>
          <a:stretch/>
        </p:blipFill>
        <p:spPr bwMode="auto">
          <a:xfrm>
            <a:off x="9668166" y="4804726"/>
            <a:ext cx="564552" cy="5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21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E6A57-AD0F-7212-F9ED-37A37545C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230AE3-F3F3-3250-413B-EB098BF11AE1}"/>
              </a:ext>
            </a:extLst>
          </p:cNvPr>
          <p:cNvSpPr/>
          <p:nvPr/>
        </p:nvSpPr>
        <p:spPr>
          <a:xfrm>
            <a:off x="7896113" y="3212501"/>
            <a:ext cx="4108658" cy="1381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IL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81984CA-CFEA-21BD-1B97-4E8989F7C36F}"/>
                  </a:ext>
                </a:extLst>
              </p:cNvPr>
              <p:cNvSpPr/>
              <p:nvPr/>
            </p:nvSpPr>
            <p:spPr>
              <a:xfrm>
                <a:off x="404218" y="934682"/>
                <a:ext cx="7212196" cy="52402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For  t = 1, … n:</a:t>
                </a:r>
              </a:p>
              <a:p>
                <a:pPr marL="684000" lvl="1" indent="-3240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Solve: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684000" lvl="1" indent="-3240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Let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be the solution,    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be its objective value.</a:t>
                </a:r>
              </a:p>
              <a:p>
                <a:pPr marL="180000" indent="-1800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Return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81984CA-CFEA-21BD-1B97-4E8989F7C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18" y="934682"/>
                <a:ext cx="7212196" cy="5240207"/>
              </a:xfrm>
              <a:prstGeom prst="rect">
                <a:avLst/>
              </a:prstGeom>
              <a:blipFill>
                <a:blip r:embed="rId3"/>
                <a:stretch>
                  <a:fillRect l="-33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E89F38D-A64B-3985-9547-074BCD560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17" y="107596"/>
            <a:ext cx="11224429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The Ordered Outcomes Algorithm</a:t>
            </a:r>
            <a:endParaRPr lang="en-IL" sz="3600" u="sng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3860D5-A5C6-417A-7241-4115262F4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56" y="1937946"/>
            <a:ext cx="5637408" cy="2982107"/>
          </a:xfrm>
          <a:custGeom>
            <a:avLst/>
            <a:gdLst>
              <a:gd name="connsiteX0" fmla="*/ 0 w 5637408"/>
              <a:gd name="connsiteY0" fmla="*/ 0 h 2982107"/>
              <a:gd name="connsiteX1" fmla="*/ 394619 w 5637408"/>
              <a:gd name="connsiteY1" fmla="*/ 0 h 2982107"/>
              <a:gd name="connsiteX2" fmla="*/ 1014733 w 5637408"/>
              <a:gd name="connsiteY2" fmla="*/ 0 h 2982107"/>
              <a:gd name="connsiteX3" fmla="*/ 1522100 w 5637408"/>
              <a:gd name="connsiteY3" fmla="*/ 0 h 2982107"/>
              <a:gd name="connsiteX4" fmla="*/ 2085841 w 5637408"/>
              <a:gd name="connsiteY4" fmla="*/ 0 h 2982107"/>
              <a:gd name="connsiteX5" fmla="*/ 2762330 w 5637408"/>
              <a:gd name="connsiteY5" fmla="*/ 0 h 2982107"/>
              <a:gd name="connsiteX6" fmla="*/ 3213323 w 5637408"/>
              <a:gd name="connsiteY6" fmla="*/ 0 h 2982107"/>
              <a:gd name="connsiteX7" fmla="*/ 3833437 w 5637408"/>
              <a:gd name="connsiteY7" fmla="*/ 0 h 2982107"/>
              <a:gd name="connsiteX8" fmla="*/ 4284430 w 5637408"/>
              <a:gd name="connsiteY8" fmla="*/ 0 h 2982107"/>
              <a:gd name="connsiteX9" fmla="*/ 4848171 w 5637408"/>
              <a:gd name="connsiteY9" fmla="*/ 0 h 2982107"/>
              <a:gd name="connsiteX10" fmla="*/ 5637408 w 5637408"/>
              <a:gd name="connsiteY10" fmla="*/ 0 h 2982107"/>
              <a:gd name="connsiteX11" fmla="*/ 5637408 w 5637408"/>
              <a:gd name="connsiteY11" fmla="*/ 506958 h 2982107"/>
              <a:gd name="connsiteX12" fmla="*/ 5637408 w 5637408"/>
              <a:gd name="connsiteY12" fmla="*/ 1163022 h 2982107"/>
              <a:gd name="connsiteX13" fmla="*/ 5637408 w 5637408"/>
              <a:gd name="connsiteY13" fmla="*/ 1759443 h 2982107"/>
              <a:gd name="connsiteX14" fmla="*/ 5637408 w 5637408"/>
              <a:gd name="connsiteY14" fmla="*/ 2415507 h 2982107"/>
              <a:gd name="connsiteX15" fmla="*/ 5637408 w 5637408"/>
              <a:gd name="connsiteY15" fmla="*/ 2982107 h 2982107"/>
              <a:gd name="connsiteX16" fmla="*/ 5130041 w 5637408"/>
              <a:gd name="connsiteY16" fmla="*/ 2982107 h 2982107"/>
              <a:gd name="connsiteX17" fmla="*/ 4622675 w 5637408"/>
              <a:gd name="connsiteY17" fmla="*/ 2982107 h 2982107"/>
              <a:gd name="connsiteX18" fmla="*/ 4002560 w 5637408"/>
              <a:gd name="connsiteY18" fmla="*/ 2982107 h 2982107"/>
              <a:gd name="connsiteX19" fmla="*/ 3438819 w 5637408"/>
              <a:gd name="connsiteY19" fmla="*/ 2982107 h 2982107"/>
              <a:gd name="connsiteX20" fmla="*/ 2762330 w 5637408"/>
              <a:gd name="connsiteY20" fmla="*/ 2982107 h 2982107"/>
              <a:gd name="connsiteX21" fmla="*/ 2085841 w 5637408"/>
              <a:gd name="connsiteY21" fmla="*/ 2982107 h 2982107"/>
              <a:gd name="connsiteX22" fmla="*/ 1465726 w 5637408"/>
              <a:gd name="connsiteY22" fmla="*/ 2982107 h 2982107"/>
              <a:gd name="connsiteX23" fmla="*/ 845611 w 5637408"/>
              <a:gd name="connsiteY23" fmla="*/ 2982107 h 2982107"/>
              <a:gd name="connsiteX24" fmla="*/ 0 w 5637408"/>
              <a:gd name="connsiteY24" fmla="*/ 2982107 h 2982107"/>
              <a:gd name="connsiteX25" fmla="*/ 0 w 5637408"/>
              <a:gd name="connsiteY25" fmla="*/ 2445328 h 2982107"/>
              <a:gd name="connsiteX26" fmla="*/ 0 w 5637408"/>
              <a:gd name="connsiteY26" fmla="*/ 1848906 h 2982107"/>
              <a:gd name="connsiteX27" fmla="*/ 0 w 5637408"/>
              <a:gd name="connsiteY27" fmla="*/ 1252485 h 2982107"/>
              <a:gd name="connsiteX28" fmla="*/ 0 w 5637408"/>
              <a:gd name="connsiteY28" fmla="*/ 745527 h 2982107"/>
              <a:gd name="connsiteX29" fmla="*/ 0 w 5637408"/>
              <a:gd name="connsiteY29" fmla="*/ 0 h 298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37408" h="2982107" fill="none" extrusionOk="0">
                <a:moveTo>
                  <a:pt x="0" y="0"/>
                </a:moveTo>
                <a:cubicBezTo>
                  <a:pt x="119148" y="-15881"/>
                  <a:pt x="212686" y="30036"/>
                  <a:pt x="394619" y="0"/>
                </a:cubicBezTo>
                <a:cubicBezTo>
                  <a:pt x="576552" y="-30036"/>
                  <a:pt x="787467" y="7772"/>
                  <a:pt x="1014733" y="0"/>
                </a:cubicBezTo>
                <a:cubicBezTo>
                  <a:pt x="1241999" y="-7772"/>
                  <a:pt x="1398513" y="1684"/>
                  <a:pt x="1522100" y="0"/>
                </a:cubicBezTo>
                <a:cubicBezTo>
                  <a:pt x="1645687" y="-1684"/>
                  <a:pt x="1924379" y="45521"/>
                  <a:pt x="2085841" y="0"/>
                </a:cubicBezTo>
                <a:cubicBezTo>
                  <a:pt x="2247303" y="-45521"/>
                  <a:pt x="2430733" y="54430"/>
                  <a:pt x="2762330" y="0"/>
                </a:cubicBezTo>
                <a:cubicBezTo>
                  <a:pt x="3093927" y="-54430"/>
                  <a:pt x="3086765" y="10679"/>
                  <a:pt x="3213323" y="0"/>
                </a:cubicBezTo>
                <a:cubicBezTo>
                  <a:pt x="3339881" y="-10679"/>
                  <a:pt x="3523980" y="38855"/>
                  <a:pt x="3833437" y="0"/>
                </a:cubicBezTo>
                <a:cubicBezTo>
                  <a:pt x="4142894" y="-38855"/>
                  <a:pt x="4078861" y="41048"/>
                  <a:pt x="4284430" y="0"/>
                </a:cubicBezTo>
                <a:cubicBezTo>
                  <a:pt x="4489999" y="-41048"/>
                  <a:pt x="4677762" y="25804"/>
                  <a:pt x="4848171" y="0"/>
                </a:cubicBezTo>
                <a:cubicBezTo>
                  <a:pt x="5018580" y="-25804"/>
                  <a:pt x="5381285" y="82862"/>
                  <a:pt x="5637408" y="0"/>
                </a:cubicBezTo>
                <a:cubicBezTo>
                  <a:pt x="5638451" y="253417"/>
                  <a:pt x="5586627" y="277314"/>
                  <a:pt x="5637408" y="506958"/>
                </a:cubicBezTo>
                <a:cubicBezTo>
                  <a:pt x="5688189" y="736602"/>
                  <a:pt x="5604636" y="843309"/>
                  <a:pt x="5637408" y="1163022"/>
                </a:cubicBezTo>
                <a:cubicBezTo>
                  <a:pt x="5670180" y="1482735"/>
                  <a:pt x="5590883" y="1562302"/>
                  <a:pt x="5637408" y="1759443"/>
                </a:cubicBezTo>
                <a:cubicBezTo>
                  <a:pt x="5683933" y="1956584"/>
                  <a:pt x="5564139" y="2180234"/>
                  <a:pt x="5637408" y="2415507"/>
                </a:cubicBezTo>
                <a:cubicBezTo>
                  <a:pt x="5710677" y="2650780"/>
                  <a:pt x="5610411" y="2763191"/>
                  <a:pt x="5637408" y="2982107"/>
                </a:cubicBezTo>
                <a:cubicBezTo>
                  <a:pt x="5420204" y="3007453"/>
                  <a:pt x="5233426" y="2946653"/>
                  <a:pt x="5130041" y="2982107"/>
                </a:cubicBezTo>
                <a:cubicBezTo>
                  <a:pt x="5026656" y="3017561"/>
                  <a:pt x="4807037" y="2969446"/>
                  <a:pt x="4622675" y="2982107"/>
                </a:cubicBezTo>
                <a:cubicBezTo>
                  <a:pt x="4438313" y="2994768"/>
                  <a:pt x="4172400" y="2952556"/>
                  <a:pt x="4002560" y="2982107"/>
                </a:cubicBezTo>
                <a:cubicBezTo>
                  <a:pt x="3832720" y="3011658"/>
                  <a:pt x="3643531" y="2961266"/>
                  <a:pt x="3438819" y="2982107"/>
                </a:cubicBezTo>
                <a:cubicBezTo>
                  <a:pt x="3234107" y="3002948"/>
                  <a:pt x="2898115" y="2961850"/>
                  <a:pt x="2762330" y="2982107"/>
                </a:cubicBezTo>
                <a:cubicBezTo>
                  <a:pt x="2626545" y="3002364"/>
                  <a:pt x="2229999" y="2964145"/>
                  <a:pt x="2085841" y="2982107"/>
                </a:cubicBezTo>
                <a:cubicBezTo>
                  <a:pt x="1941683" y="3000069"/>
                  <a:pt x="1719959" y="2936513"/>
                  <a:pt x="1465726" y="2982107"/>
                </a:cubicBezTo>
                <a:cubicBezTo>
                  <a:pt x="1211494" y="3027701"/>
                  <a:pt x="1065802" y="2920384"/>
                  <a:pt x="845611" y="2982107"/>
                </a:cubicBezTo>
                <a:cubicBezTo>
                  <a:pt x="625421" y="3043830"/>
                  <a:pt x="310347" y="2944258"/>
                  <a:pt x="0" y="2982107"/>
                </a:cubicBezTo>
                <a:cubicBezTo>
                  <a:pt x="-40669" y="2859057"/>
                  <a:pt x="12605" y="2597704"/>
                  <a:pt x="0" y="2445328"/>
                </a:cubicBezTo>
                <a:cubicBezTo>
                  <a:pt x="-12605" y="2292952"/>
                  <a:pt x="33213" y="1984932"/>
                  <a:pt x="0" y="1848906"/>
                </a:cubicBezTo>
                <a:cubicBezTo>
                  <a:pt x="-33213" y="1712880"/>
                  <a:pt x="36406" y="1418933"/>
                  <a:pt x="0" y="1252485"/>
                </a:cubicBezTo>
                <a:cubicBezTo>
                  <a:pt x="-36406" y="1086037"/>
                  <a:pt x="41798" y="942726"/>
                  <a:pt x="0" y="745527"/>
                </a:cubicBezTo>
                <a:cubicBezTo>
                  <a:pt x="-41798" y="548328"/>
                  <a:pt x="58184" y="255191"/>
                  <a:pt x="0" y="0"/>
                </a:cubicBezTo>
                <a:close/>
              </a:path>
              <a:path w="5637408" h="2982107" stroke="0" extrusionOk="0">
                <a:moveTo>
                  <a:pt x="0" y="0"/>
                </a:moveTo>
                <a:cubicBezTo>
                  <a:pt x="175732" y="-4145"/>
                  <a:pt x="291280" y="30787"/>
                  <a:pt x="507367" y="0"/>
                </a:cubicBezTo>
                <a:cubicBezTo>
                  <a:pt x="723454" y="-30787"/>
                  <a:pt x="755122" y="34958"/>
                  <a:pt x="901985" y="0"/>
                </a:cubicBezTo>
                <a:cubicBezTo>
                  <a:pt x="1048848" y="-34958"/>
                  <a:pt x="1324076" y="68023"/>
                  <a:pt x="1578474" y="0"/>
                </a:cubicBezTo>
                <a:cubicBezTo>
                  <a:pt x="1832872" y="-68023"/>
                  <a:pt x="1860063" y="35106"/>
                  <a:pt x="2085841" y="0"/>
                </a:cubicBezTo>
                <a:cubicBezTo>
                  <a:pt x="2311619" y="-35106"/>
                  <a:pt x="2380564" y="56500"/>
                  <a:pt x="2593208" y="0"/>
                </a:cubicBezTo>
                <a:cubicBezTo>
                  <a:pt x="2805852" y="-56500"/>
                  <a:pt x="3085710" y="8454"/>
                  <a:pt x="3269697" y="0"/>
                </a:cubicBezTo>
                <a:cubicBezTo>
                  <a:pt x="3453684" y="-8454"/>
                  <a:pt x="3520198" y="40447"/>
                  <a:pt x="3720689" y="0"/>
                </a:cubicBezTo>
                <a:cubicBezTo>
                  <a:pt x="3921180" y="-40447"/>
                  <a:pt x="4066924" y="17217"/>
                  <a:pt x="4397178" y="0"/>
                </a:cubicBezTo>
                <a:cubicBezTo>
                  <a:pt x="4727432" y="-17217"/>
                  <a:pt x="4773976" y="4040"/>
                  <a:pt x="5073667" y="0"/>
                </a:cubicBezTo>
                <a:cubicBezTo>
                  <a:pt x="5373358" y="-4040"/>
                  <a:pt x="5447408" y="40504"/>
                  <a:pt x="5637408" y="0"/>
                </a:cubicBezTo>
                <a:cubicBezTo>
                  <a:pt x="5644887" y="192226"/>
                  <a:pt x="5579883" y="450983"/>
                  <a:pt x="5637408" y="656064"/>
                </a:cubicBezTo>
                <a:cubicBezTo>
                  <a:pt x="5694933" y="861145"/>
                  <a:pt x="5564020" y="1064997"/>
                  <a:pt x="5637408" y="1282306"/>
                </a:cubicBezTo>
                <a:cubicBezTo>
                  <a:pt x="5710796" y="1499615"/>
                  <a:pt x="5597768" y="1667703"/>
                  <a:pt x="5637408" y="1789264"/>
                </a:cubicBezTo>
                <a:cubicBezTo>
                  <a:pt x="5677048" y="1910825"/>
                  <a:pt x="5619329" y="2217211"/>
                  <a:pt x="5637408" y="2385686"/>
                </a:cubicBezTo>
                <a:cubicBezTo>
                  <a:pt x="5655487" y="2554161"/>
                  <a:pt x="5625998" y="2743566"/>
                  <a:pt x="5637408" y="2982107"/>
                </a:cubicBezTo>
                <a:cubicBezTo>
                  <a:pt x="5508570" y="2988163"/>
                  <a:pt x="5339511" y="2949171"/>
                  <a:pt x="5073667" y="2982107"/>
                </a:cubicBezTo>
                <a:cubicBezTo>
                  <a:pt x="4807823" y="3015043"/>
                  <a:pt x="4673946" y="2977190"/>
                  <a:pt x="4397178" y="2982107"/>
                </a:cubicBezTo>
                <a:cubicBezTo>
                  <a:pt x="4120410" y="2987024"/>
                  <a:pt x="4110363" y="2917159"/>
                  <a:pt x="3833437" y="2982107"/>
                </a:cubicBezTo>
                <a:cubicBezTo>
                  <a:pt x="3556511" y="3047055"/>
                  <a:pt x="3563778" y="2944068"/>
                  <a:pt x="3438819" y="2982107"/>
                </a:cubicBezTo>
                <a:cubicBezTo>
                  <a:pt x="3313860" y="3020146"/>
                  <a:pt x="3147600" y="2981528"/>
                  <a:pt x="2987826" y="2982107"/>
                </a:cubicBezTo>
                <a:cubicBezTo>
                  <a:pt x="2828052" y="2982686"/>
                  <a:pt x="2565537" y="2950769"/>
                  <a:pt x="2311337" y="2982107"/>
                </a:cubicBezTo>
                <a:cubicBezTo>
                  <a:pt x="2057137" y="3013445"/>
                  <a:pt x="1870228" y="2956422"/>
                  <a:pt x="1747596" y="2982107"/>
                </a:cubicBezTo>
                <a:cubicBezTo>
                  <a:pt x="1624964" y="3007792"/>
                  <a:pt x="1442767" y="2947394"/>
                  <a:pt x="1296604" y="2982107"/>
                </a:cubicBezTo>
                <a:cubicBezTo>
                  <a:pt x="1150441" y="3016820"/>
                  <a:pt x="915112" y="2969572"/>
                  <a:pt x="732863" y="2982107"/>
                </a:cubicBezTo>
                <a:cubicBezTo>
                  <a:pt x="550614" y="2994642"/>
                  <a:pt x="194690" y="2939552"/>
                  <a:pt x="0" y="2982107"/>
                </a:cubicBezTo>
                <a:cubicBezTo>
                  <a:pt x="-13449" y="2741198"/>
                  <a:pt x="55691" y="2721407"/>
                  <a:pt x="0" y="2475149"/>
                </a:cubicBezTo>
                <a:cubicBezTo>
                  <a:pt x="-55691" y="2228891"/>
                  <a:pt x="37653" y="1976365"/>
                  <a:pt x="0" y="1848906"/>
                </a:cubicBezTo>
                <a:cubicBezTo>
                  <a:pt x="-37653" y="1721447"/>
                  <a:pt x="60843" y="1517924"/>
                  <a:pt x="0" y="1312127"/>
                </a:cubicBezTo>
                <a:cubicBezTo>
                  <a:pt x="-60843" y="1106330"/>
                  <a:pt x="56533" y="933429"/>
                  <a:pt x="0" y="656064"/>
                </a:cubicBezTo>
                <a:cubicBezTo>
                  <a:pt x="-56533" y="378699"/>
                  <a:pt x="65620" y="187944"/>
                  <a:pt x="0" y="0"/>
                </a:cubicBezTo>
                <a:close/>
              </a:path>
            </a:pathLst>
          </a:custGeom>
          <a:ln w="28575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BD15C1-1A43-088F-D31E-D30AE3A9E08D}"/>
              </a:ext>
            </a:extLst>
          </p:cNvPr>
          <p:cNvSpPr/>
          <p:nvPr/>
        </p:nvSpPr>
        <p:spPr>
          <a:xfrm>
            <a:off x="7896113" y="934681"/>
            <a:ext cx="4108658" cy="496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What we do: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D68AD8-478E-357E-C054-8FD927329FE2}"/>
              </a:ext>
            </a:extLst>
          </p:cNvPr>
          <p:cNvSpPr/>
          <p:nvPr/>
        </p:nvSpPr>
        <p:spPr>
          <a:xfrm>
            <a:off x="7896113" y="1631127"/>
            <a:ext cx="4108658" cy="1381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Define a new type of solver for P1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(even weaker than the approx. one)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- A </a:t>
            </a:r>
            <a:r>
              <a:rPr lang="en-US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shallow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solver -</a:t>
            </a:r>
            <a:endParaRPr lang="en-IL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20C5FE-4884-ABF3-8830-88556A577772}"/>
              </a:ext>
            </a:extLst>
          </p:cNvPr>
          <p:cNvSpPr/>
          <p:nvPr/>
        </p:nvSpPr>
        <p:spPr>
          <a:xfrm>
            <a:off x="1191612" y="1937945"/>
            <a:ext cx="5672552" cy="2982107"/>
          </a:xfrm>
          <a:custGeom>
            <a:avLst/>
            <a:gdLst>
              <a:gd name="connsiteX0" fmla="*/ 0 w 5672552"/>
              <a:gd name="connsiteY0" fmla="*/ 0 h 2982107"/>
              <a:gd name="connsiteX1" fmla="*/ 453804 w 5672552"/>
              <a:gd name="connsiteY1" fmla="*/ 0 h 2982107"/>
              <a:gd name="connsiteX2" fmla="*/ 964334 w 5672552"/>
              <a:gd name="connsiteY2" fmla="*/ 0 h 2982107"/>
              <a:gd name="connsiteX3" fmla="*/ 1418138 w 5672552"/>
              <a:gd name="connsiteY3" fmla="*/ 0 h 2982107"/>
              <a:gd name="connsiteX4" fmla="*/ 1871942 w 5672552"/>
              <a:gd name="connsiteY4" fmla="*/ 0 h 2982107"/>
              <a:gd name="connsiteX5" fmla="*/ 2495923 w 5672552"/>
              <a:gd name="connsiteY5" fmla="*/ 0 h 2982107"/>
              <a:gd name="connsiteX6" fmla="*/ 3119904 w 5672552"/>
              <a:gd name="connsiteY6" fmla="*/ 0 h 2982107"/>
              <a:gd name="connsiteX7" fmla="*/ 3516982 w 5672552"/>
              <a:gd name="connsiteY7" fmla="*/ 0 h 2982107"/>
              <a:gd name="connsiteX8" fmla="*/ 4027512 w 5672552"/>
              <a:gd name="connsiteY8" fmla="*/ 0 h 2982107"/>
              <a:gd name="connsiteX9" fmla="*/ 4481316 w 5672552"/>
              <a:gd name="connsiteY9" fmla="*/ 0 h 2982107"/>
              <a:gd name="connsiteX10" fmla="*/ 4991846 w 5672552"/>
              <a:gd name="connsiteY10" fmla="*/ 0 h 2982107"/>
              <a:gd name="connsiteX11" fmla="*/ 5672552 w 5672552"/>
              <a:gd name="connsiteY11" fmla="*/ 0 h 2982107"/>
              <a:gd name="connsiteX12" fmla="*/ 5672552 w 5672552"/>
              <a:gd name="connsiteY12" fmla="*/ 626242 h 2982107"/>
              <a:gd name="connsiteX13" fmla="*/ 5672552 w 5672552"/>
              <a:gd name="connsiteY13" fmla="*/ 1252485 h 2982107"/>
              <a:gd name="connsiteX14" fmla="*/ 5672552 w 5672552"/>
              <a:gd name="connsiteY14" fmla="*/ 1819085 h 2982107"/>
              <a:gd name="connsiteX15" fmla="*/ 5672552 w 5672552"/>
              <a:gd name="connsiteY15" fmla="*/ 2445328 h 2982107"/>
              <a:gd name="connsiteX16" fmla="*/ 5672552 w 5672552"/>
              <a:gd name="connsiteY16" fmla="*/ 2982107 h 2982107"/>
              <a:gd name="connsiteX17" fmla="*/ 5275473 w 5672552"/>
              <a:gd name="connsiteY17" fmla="*/ 2982107 h 2982107"/>
              <a:gd name="connsiteX18" fmla="*/ 4708218 w 5672552"/>
              <a:gd name="connsiteY18" fmla="*/ 2982107 h 2982107"/>
              <a:gd name="connsiteX19" fmla="*/ 4197688 w 5672552"/>
              <a:gd name="connsiteY19" fmla="*/ 2982107 h 2982107"/>
              <a:gd name="connsiteX20" fmla="*/ 3630433 w 5672552"/>
              <a:gd name="connsiteY20" fmla="*/ 2982107 h 2982107"/>
              <a:gd name="connsiteX21" fmla="*/ 3119904 w 5672552"/>
              <a:gd name="connsiteY21" fmla="*/ 2982107 h 2982107"/>
              <a:gd name="connsiteX22" fmla="*/ 2439197 w 5672552"/>
              <a:gd name="connsiteY22" fmla="*/ 2982107 h 2982107"/>
              <a:gd name="connsiteX23" fmla="*/ 1928668 w 5672552"/>
              <a:gd name="connsiteY23" fmla="*/ 2982107 h 2982107"/>
              <a:gd name="connsiteX24" fmla="*/ 1361412 w 5672552"/>
              <a:gd name="connsiteY24" fmla="*/ 2982107 h 2982107"/>
              <a:gd name="connsiteX25" fmla="*/ 737432 w 5672552"/>
              <a:gd name="connsiteY25" fmla="*/ 2982107 h 2982107"/>
              <a:gd name="connsiteX26" fmla="*/ 0 w 5672552"/>
              <a:gd name="connsiteY26" fmla="*/ 2982107 h 2982107"/>
              <a:gd name="connsiteX27" fmla="*/ 0 w 5672552"/>
              <a:gd name="connsiteY27" fmla="*/ 2415507 h 2982107"/>
              <a:gd name="connsiteX28" fmla="*/ 0 w 5672552"/>
              <a:gd name="connsiteY28" fmla="*/ 1908548 h 2982107"/>
              <a:gd name="connsiteX29" fmla="*/ 0 w 5672552"/>
              <a:gd name="connsiteY29" fmla="*/ 1312127 h 2982107"/>
              <a:gd name="connsiteX30" fmla="*/ 0 w 5672552"/>
              <a:gd name="connsiteY30" fmla="*/ 775348 h 2982107"/>
              <a:gd name="connsiteX31" fmla="*/ 0 w 5672552"/>
              <a:gd name="connsiteY31" fmla="*/ 0 h 298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72552" h="2982107" extrusionOk="0">
                <a:moveTo>
                  <a:pt x="0" y="0"/>
                </a:moveTo>
                <a:cubicBezTo>
                  <a:pt x="204244" y="-38195"/>
                  <a:pt x="261326" y="47536"/>
                  <a:pt x="453804" y="0"/>
                </a:cubicBezTo>
                <a:cubicBezTo>
                  <a:pt x="646282" y="-47536"/>
                  <a:pt x="804256" y="34467"/>
                  <a:pt x="964334" y="0"/>
                </a:cubicBezTo>
                <a:cubicBezTo>
                  <a:pt x="1124412" y="-34467"/>
                  <a:pt x="1297306" y="17420"/>
                  <a:pt x="1418138" y="0"/>
                </a:cubicBezTo>
                <a:cubicBezTo>
                  <a:pt x="1538970" y="-17420"/>
                  <a:pt x="1701651" y="11027"/>
                  <a:pt x="1871942" y="0"/>
                </a:cubicBezTo>
                <a:cubicBezTo>
                  <a:pt x="2042233" y="-11027"/>
                  <a:pt x="2297403" y="50284"/>
                  <a:pt x="2495923" y="0"/>
                </a:cubicBezTo>
                <a:cubicBezTo>
                  <a:pt x="2694443" y="-50284"/>
                  <a:pt x="2928260" y="27621"/>
                  <a:pt x="3119904" y="0"/>
                </a:cubicBezTo>
                <a:cubicBezTo>
                  <a:pt x="3311548" y="-27621"/>
                  <a:pt x="3421851" y="36986"/>
                  <a:pt x="3516982" y="0"/>
                </a:cubicBezTo>
                <a:cubicBezTo>
                  <a:pt x="3612113" y="-36986"/>
                  <a:pt x="3871660" y="54984"/>
                  <a:pt x="4027512" y="0"/>
                </a:cubicBezTo>
                <a:cubicBezTo>
                  <a:pt x="4183364" y="-54984"/>
                  <a:pt x="4360107" y="24333"/>
                  <a:pt x="4481316" y="0"/>
                </a:cubicBezTo>
                <a:cubicBezTo>
                  <a:pt x="4602525" y="-24333"/>
                  <a:pt x="4825159" y="59404"/>
                  <a:pt x="4991846" y="0"/>
                </a:cubicBezTo>
                <a:cubicBezTo>
                  <a:pt x="5158533" y="-59404"/>
                  <a:pt x="5407374" y="5425"/>
                  <a:pt x="5672552" y="0"/>
                </a:cubicBezTo>
                <a:cubicBezTo>
                  <a:pt x="5730190" y="301462"/>
                  <a:pt x="5660235" y="326993"/>
                  <a:pt x="5672552" y="626242"/>
                </a:cubicBezTo>
                <a:cubicBezTo>
                  <a:pt x="5684869" y="925491"/>
                  <a:pt x="5662702" y="1065991"/>
                  <a:pt x="5672552" y="1252485"/>
                </a:cubicBezTo>
                <a:cubicBezTo>
                  <a:pt x="5682402" y="1438979"/>
                  <a:pt x="5613174" y="1637418"/>
                  <a:pt x="5672552" y="1819085"/>
                </a:cubicBezTo>
                <a:cubicBezTo>
                  <a:pt x="5731930" y="2000752"/>
                  <a:pt x="5644891" y="2213554"/>
                  <a:pt x="5672552" y="2445328"/>
                </a:cubicBezTo>
                <a:cubicBezTo>
                  <a:pt x="5700213" y="2677102"/>
                  <a:pt x="5640620" y="2769040"/>
                  <a:pt x="5672552" y="2982107"/>
                </a:cubicBezTo>
                <a:cubicBezTo>
                  <a:pt x="5477730" y="2995636"/>
                  <a:pt x="5469185" y="2934953"/>
                  <a:pt x="5275473" y="2982107"/>
                </a:cubicBezTo>
                <a:cubicBezTo>
                  <a:pt x="5081761" y="3029261"/>
                  <a:pt x="4848201" y="2964033"/>
                  <a:pt x="4708218" y="2982107"/>
                </a:cubicBezTo>
                <a:cubicBezTo>
                  <a:pt x="4568235" y="3000181"/>
                  <a:pt x="4359121" y="2958232"/>
                  <a:pt x="4197688" y="2982107"/>
                </a:cubicBezTo>
                <a:cubicBezTo>
                  <a:pt x="4036255" y="3005982"/>
                  <a:pt x="3832460" y="2973397"/>
                  <a:pt x="3630433" y="2982107"/>
                </a:cubicBezTo>
                <a:cubicBezTo>
                  <a:pt x="3428406" y="2990817"/>
                  <a:pt x="3366619" y="2976196"/>
                  <a:pt x="3119904" y="2982107"/>
                </a:cubicBezTo>
                <a:cubicBezTo>
                  <a:pt x="2873189" y="2988018"/>
                  <a:pt x="2591656" y="2965985"/>
                  <a:pt x="2439197" y="2982107"/>
                </a:cubicBezTo>
                <a:cubicBezTo>
                  <a:pt x="2286738" y="2998229"/>
                  <a:pt x="2035945" y="2962101"/>
                  <a:pt x="1928668" y="2982107"/>
                </a:cubicBezTo>
                <a:cubicBezTo>
                  <a:pt x="1821391" y="3002113"/>
                  <a:pt x="1533806" y="2970899"/>
                  <a:pt x="1361412" y="2982107"/>
                </a:cubicBezTo>
                <a:cubicBezTo>
                  <a:pt x="1189018" y="2993315"/>
                  <a:pt x="920280" y="2931327"/>
                  <a:pt x="737432" y="2982107"/>
                </a:cubicBezTo>
                <a:cubicBezTo>
                  <a:pt x="554584" y="3032887"/>
                  <a:pt x="220715" y="2924084"/>
                  <a:pt x="0" y="2982107"/>
                </a:cubicBezTo>
                <a:cubicBezTo>
                  <a:pt x="-11090" y="2852098"/>
                  <a:pt x="28323" y="2651724"/>
                  <a:pt x="0" y="2415507"/>
                </a:cubicBezTo>
                <a:cubicBezTo>
                  <a:pt x="-28323" y="2179290"/>
                  <a:pt x="54223" y="2014830"/>
                  <a:pt x="0" y="1908548"/>
                </a:cubicBezTo>
                <a:cubicBezTo>
                  <a:pt x="-54223" y="1802266"/>
                  <a:pt x="58675" y="1568724"/>
                  <a:pt x="0" y="1312127"/>
                </a:cubicBezTo>
                <a:cubicBezTo>
                  <a:pt x="-58675" y="1055530"/>
                  <a:pt x="4439" y="1014754"/>
                  <a:pt x="0" y="775348"/>
                </a:cubicBezTo>
                <a:cubicBezTo>
                  <a:pt x="-4439" y="535942"/>
                  <a:pt x="57578" y="23234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535555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B271EE-AA0B-4BEA-FAC0-FFCDED9B4578}"/>
              </a:ext>
            </a:extLst>
          </p:cNvPr>
          <p:cNvSpPr/>
          <p:nvPr/>
        </p:nvSpPr>
        <p:spPr>
          <a:xfrm>
            <a:off x="7896113" y="4793876"/>
            <a:ext cx="4108658" cy="1381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endParaRPr lang="en-US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BB1006-71B4-978F-D432-21527CD16E45}"/>
              </a:ext>
            </a:extLst>
          </p:cNvPr>
          <p:cNvSpPr txBox="1"/>
          <p:nvPr/>
        </p:nvSpPr>
        <p:spPr>
          <a:xfrm>
            <a:off x="8024923" y="4908385"/>
            <a:ext cx="3862277" cy="110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Prove: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Given a </a:t>
            </a:r>
            <a:r>
              <a:rPr lang="en-US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shallow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solver for P1,</a:t>
            </a:r>
            <a:endParaRPr lang="en-IL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the alg. output is </a:t>
            </a:r>
            <a:r>
              <a:rPr lang="en-US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leximin-approx.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192CDF-4F39-04E5-6EC5-E71C8E0CA658}"/>
              </a:ext>
            </a:extLst>
          </p:cNvPr>
          <p:cNvSpPr/>
          <p:nvPr/>
        </p:nvSpPr>
        <p:spPr>
          <a:xfrm>
            <a:off x="10727489" y="4107465"/>
            <a:ext cx="1223506" cy="352387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922CB-EBA1-10E6-7DB8-DE7AFE0502F3}"/>
              </a:ext>
            </a:extLst>
          </p:cNvPr>
          <p:cNvSpPr/>
          <p:nvPr/>
        </p:nvSpPr>
        <p:spPr>
          <a:xfrm>
            <a:off x="7896113" y="3212502"/>
            <a:ext cx="4108658" cy="1381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Provide a shallow solver for P1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that requires only </a:t>
            </a:r>
          </a:p>
          <a:p>
            <a:pPr algn="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 </a:t>
            </a:r>
            <a:r>
              <a:rPr lang="en-US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black-box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for utilitarian.</a:t>
            </a:r>
            <a:endParaRPr lang="en-IL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46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80993-8BF9-A62D-229C-939AB0D93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76BB-98A5-4B9D-FEA8-CA1CA2295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228" y="143621"/>
            <a:ext cx="11224429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Leximin Approximation</a:t>
            </a:r>
            <a:endParaRPr lang="en-IL" sz="3600" u="sng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430316-D0A7-B1F9-0E48-D085AAFFC0E5}"/>
              </a:ext>
            </a:extLst>
          </p:cNvPr>
          <p:cNvGrpSpPr/>
          <p:nvPr/>
        </p:nvGrpSpPr>
        <p:grpSpPr>
          <a:xfrm>
            <a:off x="432103" y="1049319"/>
            <a:ext cx="6772967" cy="1334976"/>
            <a:chOff x="187229" y="1178267"/>
            <a:chExt cx="6772967" cy="13349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0871CF8-2EE9-00CB-F944-45E058885F69}"/>
                </a:ext>
              </a:extLst>
            </p:cNvPr>
            <p:cNvSpPr/>
            <p:nvPr/>
          </p:nvSpPr>
          <p:spPr>
            <a:xfrm>
              <a:off x="1635161" y="1178267"/>
              <a:ext cx="5325035" cy="13247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4F25202-DCDD-844E-8A9E-26A2FE8DD4BA}"/>
                    </a:ext>
                  </a:extLst>
                </p:cNvPr>
                <p:cNvSpPr/>
                <p:nvPr/>
              </p:nvSpPr>
              <p:spPr>
                <a:xfrm>
                  <a:off x="1778608" y="1400729"/>
                  <a:ext cx="4955677" cy="9976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2000" b="0" dirty="0">
                      <a:solidFill>
                        <a:schemeClr val="tx1"/>
                      </a:solidFill>
                      <a:effectLst/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A solution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𝑋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effectLst/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  s.t  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∀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 :</m:t>
                      </m:r>
                    </m:oMath>
                  </a14:m>
                  <a:endParaRPr lang="en-US" sz="2000" b="0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cs typeface="Calibri Light" panose="020F0302020204030204" pitchFamily="34" charset="0"/>
                  </a:endParaRPr>
                </a:p>
                <a:p>
                  <a:pPr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≽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 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 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4F25202-DCDD-844E-8A9E-26A2FE8DD4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8608" y="1400729"/>
                  <a:ext cx="4955677" cy="997692"/>
                </a:xfrm>
                <a:prstGeom prst="rect">
                  <a:avLst/>
                </a:prstGeom>
                <a:blipFill>
                  <a:blip r:embed="rId3"/>
                  <a:stretch>
                    <a:fillRect l="-1353" t="-368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22CC39-09FC-7AF5-340F-4E495E933246}"/>
                </a:ext>
              </a:extLst>
            </p:cNvPr>
            <p:cNvSpPr/>
            <p:nvPr/>
          </p:nvSpPr>
          <p:spPr>
            <a:xfrm>
              <a:off x="187229" y="1188495"/>
              <a:ext cx="1447933" cy="132474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rPr>
                <a:t>Leximin Optimal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01DFA-9A2B-140E-E6D2-68FA81665A62}"/>
              </a:ext>
            </a:extLst>
          </p:cNvPr>
          <p:cNvGrpSpPr/>
          <p:nvPr/>
        </p:nvGrpSpPr>
        <p:grpSpPr>
          <a:xfrm>
            <a:off x="370706" y="4190857"/>
            <a:ext cx="6772970" cy="1381012"/>
            <a:chOff x="187228" y="2816946"/>
            <a:chExt cx="6772970" cy="138101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7B9F9E1-8BE4-DB47-E7E0-FCD1C4B32A41}"/>
                </a:ext>
              </a:extLst>
            </p:cNvPr>
            <p:cNvSpPr/>
            <p:nvPr/>
          </p:nvSpPr>
          <p:spPr>
            <a:xfrm>
              <a:off x="1635162" y="2816946"/>
              <a:ext cx="5325036" cy="13810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4FE95FB-E3BA-AF7F-F82C-750A9A3212FA}"/>
                    </a:ext>
                  </a:extLst>
                </p:cNvPr>
                <p:cNvSpPr/>
                <p:nvPr/>
              </p:nvSpPr>
              <p:spPr>
                <a:xfrm>
                  <a:off x="187228" y="2816946"/>
                  <a:ext cx="1447934" cy="1381012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Arial Rounded MT Bold" panose="020F0704030504030204" pitchFamily="34" charset="0"/>
                      <a:cs typeface="Calibri Light" panose="020F0302020204030204" pitchFamily="34" charset="0"/>
                    </a:rPr>
                    <a:t>Leximin Approx</a:t>
                  </a:r>
                </a:p>
                <a:p>
                  <a:pPr algn="ctr">
                    <a:spcBef>
                      <a:spcPts val="10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1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Arial Rounded MT Bold" panose="020F0704030504030204" pitchFamily="34" charset="0"/>
                      <a:cs typeface="Calibri Light" panose="020F03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4FE95FB-E3BA-AF7F-F82C-750A9A3212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28" y="2816946"/>
                  <a:ext cx="1447934" cy="138101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7C4B2F-EC2C-2834-F335-E5EE02CF6A97}"/>
                </a:ext>
              </a:extLst>
            </p:cNvPr>
            <p:cNvSpPr/>
            <p:nvPr/>
          </p:nvSpPr>
          <p:spPr>
            <a:xfrm>
              <a:off x="4315614" y="3530818"/>
              <a:ext cx="374720" cy="352387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23EE0E0-EFD2-1404-CC6D-B73A2964FBE2}"/>
                    </a:ext>
                  </a:extLst>
                </p:cNvPr>
                <p:cNvSpPr/>
                <p:nvPr/>
              </p:nvSpPr>
              <p:spPr>
                <a:xfrm>
                  <a:off x="1773231" y="3008606"/>
                  <a:ext cx="5099124" cy="9976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2000" b="0" dirty="0">
                      <a:solidFill>
                        <a:schemeClr val="tx1"/>
                      </a:solidFill>
                      <a:effectLst/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A solution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𝐴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𝑋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effectLst/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  s.t  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∀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 :</m:t>
                      </m:r>
                    </m:oMath>
                  </a14:m>
                  <a:endParaRPr lang="en-US" sz="2000" b="0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cs typeface="Calibri Light" panose="020F0302020204030204" pitchFamily="34" charset="0"/>
                  </a:endParaRPr>
                </a:p>
                <a:p>
                  <a:pPr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𝐴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𝐴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≽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 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 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effectLst/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23EE0E0-EFD2-1404-CC6D-B73A2964FB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3231" y="3008606"/>
                  <a:ext cx="5099124" cy="997692"/>
                </a:xfrm>
                <a:prstGeom prst="rect">
                  <a:avLst/>
                </a:prstGeom>
                <a:blipFill>
                  <a:blip r:embed="rId5"/>
                  <a:stretch>
                    <a:fillRect l="-1316" t="-30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A9E6242-BA3C-3A72-1FDD-E0B282264435}"/>
              </a:ext>
            </a:extLst>
          </p:cNvPr>
          <p:cNvSpPr/>
          <p:nvPr/>
        </p:nvSpPr>
        <p:spPr>
          <a:xfrm>
            <a:off x="335284" y="2567295"/>
            <a:ext cx="6966606" cy="1447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Since leximin has </a:t>
            </a:r>
            <a:r>
              <a:rPr lang="en-US" u="sng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multiple objectives</a:t>
            </a:r>
            <a:r>
              <a:rPr lang="en-US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,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defining leximin-approximation is not a trivial task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.</a:t>
            </a:r>
            <a:r>
              <a:rPr lang="en-US" baseline="300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1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en-US" sz="1600" baseline="30000" dirty="0">
              <a:solidFill>
                <a:schemeClr val="tx1"/>
              </a:solidFill>
              <a:effectLst/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In this work we use the following definition:</a:t>
            </a:r>
            <a:endParaRPr lang="en-US" dirty="0">
              <a:solidFill>
                <a:schemeClr val="tx1"/>
              </a:solidFill>
              <a:effectLst/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A6A785-0076-AD59-8AD9-1F63D2838651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  <a:effectLst/>
                <a:latin typeface="Abadi Extra Light" panose="020B0204020104020204" pitchFamily="34" charset="0"/>
              </a:rPr>
              <a:t>1. Leximin Approximation: From Single-Objective to Multi-Objective.   </a:t>
            </a:r>
            <a:r>
              <a:rPr lang="en-US" sz="1400" dirty="0">
                <a:latin typeface="Abadi Extra Light" panose="020B0204020104020204" pitchFamily="34" charset="0"/>
                <a:cs typeface="Calibri Light" panose="020F0302020204030204" pitchFamily="34" charset="0"/>
              </a:rPr>
              <a:t>Hartman, Hassidim, Aumann, and </a:t>
            </a:r>
            <a:r>
              <a:rPr lang="en-US" sz="1400" dirty="0" err="1">
                <a:latin typeface="Abadi Extra Light" panose="020B0204020104020204" pitchFamily="34" charset="0"/>
                <a:cs typeface="Calibri Light" panose="020F0302020204030204" pitchFamily="34" charset="0"/>
              </a:rPr>
              <a:t>Segal-HaLevi</a:t>
            </a:r>
            <a:r>
              <a:rPr lang="en-US" sz="1400" dirty="0">
                <a:latin typeface="Abadi Extra Light" panose="020B0204020104020204" pitchFamily="34" charset="0"/>
                <a:cs typeface="Calibri Light" panose="020F0302020204030204" pitchFamily="34" charset="0"/>
              </a:rPr>
              <a:t>,  ECAI 2023.</a:t>
            </a:r>
            <a:endParaRPr lang="en-IL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200FE8-97F5-3A21-E876-C54094170030}"/>
              </a:ext>
            </a:extLst>
          </p:cNvPr>
          <p:cNvSpPr/>
          <p:nvPr/>
        </p:nvSpPr>
        <p:spPr>
          <a:xfrm>
            <a:off x="7896113" y="934681"/>
            <a:ext cx="4108658" cy="496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What we do: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A3C0E2-738C-DA2D-E6B4-E7BAE49F8D60}"/>
              </a:ext>
            </a:extLst>
          </p:cNvPr>
          <p:cNvSpPr/>
          <p:nvPr/>
        </p:nvSpPr>
        <p:spPr>
          <a:xfrm>
            <a:off x="7896113" y="3212501"/>
            <a:ext cx="4108658" cy="1381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IL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9F5E68-B3C4-CBDE-DA85-9555F5FE6B46}"/>
              </a:ext>
            </a:extLst>
          </p:cNvPr>
          <p:cNvSpPr/>
          <p:nvPr/>
        </p:nvSpPr>
        <p:spPr>
          <a:xfrm>
            <a:off x="7896113" y="1631127"/>
            <a:ext cx="4108658" cy="1381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Define a new type of solver for P1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(even weaker than the approx. one)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- A 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shallow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solver -</a:t>
            </a:r>
            <a:endParaRPr lang="en-IL" dirty="0">
              <a:solidFill>
                <a:schemeClr val="bg1">
                  <a:lumMod val="85000"/>
                </a:schemeClr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3C6F57-515B-FB81-404A-060FB9F857EA}"/>
              </a:ext>
            </a:extLst>
          </p:cNvPr>
          <p:cNvSpPr/>
          <p:nvPr/>
        </p:nvSpPr>
        <p:spPr>
          <a:xfrm>
            <a:off x="7896113" y="4793876"/>
            <a:ext cx="4108658" cy="1381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endParaRPr lang="en-US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4879F2-ED06-E8E9-9305-01959553F57F}"/>
              </a:ext>
            </a:extLst>
          </p:cNvPr>
          <p:cNvSpPr txBox="1"/>
          <p:nvPr/>
        </p:nvSpPr>
        <p:spPr>
          <a:xfrm>
            <a:off x="8024923" y="4908385"/>
            <a:ext cx="3862277" cy="110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Prove: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Given a 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shallow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solver for P1,</a:t>
            </a:r>
            <a:endParaRPr lang="en-IL" u="sng" dirty="0">
              <a:solidFill>
                <a:schemeClr val="bg1">
                  <a:lumMod val="85000"/>
                </a:schemeClr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The alg. output is </a:t>
            </a:r>
            <a:r>
              <a:rPr lang="en-US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leximin-approx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A233B-AF5E-F89C-1B24-F0F529DAF3FF}"/>
              </a:ext>
            </a:extLst>
          </p:cNvPr>
          <p:cNvSpPr/>
          <p:nvPr/>
        </p:nvSpPr>
        <p:spPr>
          <a:xfrm>
            <a:off x="7896113" y="3212502"/>
            <a:ext cx="4108658" cy="1381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Provide a shallow solver for P1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that requires only </a:t>
            </a:r>
          </a:p>
          <a:p>
            <a:pPr algn="r"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 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black-box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for utilitarian.</a:t>
            </a:r>
            <a:endParaRPr lang="en-IL" u="sng" dirty="0">
              <a:solidFill>
                <a:schemeClr val="bg1">
                  <a:lumMod val="85000"/>
                </a:schemeClr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F6470-AE27-66F3-6C27-8A24BE044470}"/>
              </a:ext>
            </a:extLst>
          </p:cNvPr>
          <p:cNvSpPr/>
          <p:nvPr/>
        </p:nvSpPr>
        <p:spPr>
          <a:xfrm>
            <a:off x="10035502" y="5669628"/>
            <a:ext cx="1764254" cy="3416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755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0E1D1-FB77-6041-DEA9-E4E3E4ED8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DE83A1B-9877-F284-A84A-167F51D4826A}"/>
                  </a:ext>
                </a:extLst>
              </p:cNvPr>
              <p:cNvSpPr/>
              <p:nvPr/>
            </p:nvSpPr>
            <p:spPr>
              <a:xfrm>
                <a:off x="404218" y="934682"/>
                <a:ext cx="7212196" cy="52402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0000" indent="-1800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For  t = 1, … n:</a:t>
                </a:r>
              </a:p>
              <a:p>
                <a:pPr marL="684000" lvl="1" indent="-3240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Solve: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marL="684000" lvl="1" indent="-3240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Let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be the solution,    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be its objective value.</a:t>
                </a:r>
              </a:p>
              <a:p>
                <a:pPr marL="180000" indent="-1800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Return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Calibri Light" panose="020F0302020204030204" pitchFamily="34" charset="0"/>
                  <a:buChar char="–"/>
                </a:pPr>
                <a:endPara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81984CA-CFEA-21BD-1B97-4E8989F7C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18" y="934682"/>
                <a:ext cx="7212196" cy="5240207"/>
              </a:xfrm>
              <a:prstGeom prst="rect">
                <a:avLst/>
              </a:prstGeom>
              <a:blipFill>
                <a:blip r:embed="rId3"/>
                <a:stretch>
                  <a:fillRect l="-33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8033B63-BB17-8A47-8109-5C5F149B8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17" y="107596"/>
            <a:ext cx="11224429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The Ordered Outcomes Algorithm</a:t>
            </a:r>
            <a:endParaRPr lang="en-IL" sz="3600" u="sng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81FEDB-3878-7835-81B9-85A9D8D45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56" y="1937946"/>
            <a:ext cx="5637408" cy="2982107"/>
          </a:xfrm>
          <a:custGeom>
            <a:avLst/>
            <a:gdLst>
              <a:gd name="connsiteX0" fmla="*/ 0 w 5637408"/>
              <a:gd name="connsiteY0" fmla="*/ 0 h 2982107"/>
              <a:gd name="connsiteX1" fmla="*/ 394619 w 5637408"/>
              <a:gd name="connsiteY1" fmla="*/ 0 h 2982107"/>
              <a:gd name="connsiteX2" fmla="*/ 1014733 w 5637408"/>
              <a:gd name="connsiteY2" fmla="*/ 0 h 2982107"/>
              <a:gd name="connsiteX3" fmla="*/ 1522100 w 5637408"/>
              <a:gd name="connsiteY3" fmla="*/ 0 h 2982107"/>
              <a:gd name="connsiteX4" fmla="*/ 2085841 w 5637408"/>
              <a:gd name="connsiteY4" fmla="*/ 0 h 2982107"/>
              <a:gd name="connsiteX5" fmla="*/ 2762330 w 5637408"/>
              <a:gd name="connsiteY5" fmla="*/ 0 h 2982107"/>
              <a:gd name="connsiteX6" fmla="*/ 3213323 w 5637408"/>
              <a:gd name="connsiteY6" fmla="*/ 0 h 2982107"/>
              <a:gd name="connsiteX7" fmla="*/ 3833437 w 5637408"/>
              <a:gd name="connsiteY7" fmla="*/ 0 h 2982107"/>
              <a:gd name="connsiteX8" fmla="*/ 4284430 w 5637408"/>
              <a:gd name="connsiteY8" fmla="*/ 0 h 2982107"/>
              <a:gd name="connsiteX9" fmla="*/ 4848171 w 5637408"/>
              <a:gd name="connsiteY9" fmla="*/ 0 h 2982107"/>
              <a:gd name="connsiteX10" fmla="*/ 5637408 w 5637408"/>
              <a:gd name="connsiteY10" fmla="*/ 0 h 2982107"/>
              <a:gd name="connsiteX11" fmla="*/ 5637408 w 5637408"/>
              <a:gd name="connsiteY11" fmla="*/ 506958 h 2982107"/>
              <a:gd name="connsiteX12" fmla="*/ 5637408 w 5637408"/>
              <a:gd name="connsiteY12" fmla="*/ 1163022 h 2982107"/>
              <a:gd name="connsiteX13" fmla="*/ 5637408 w 5637408"/>
              <a:gd name="connsiteY13" fmla="*/ 1759443 h 2982107"/>
              <a:gd name="connsiteX14" fmla="*/ 5637408 w 5637408"/>
              <a:gd name="connsiteY14" fmla="*/ 2415507 h 2982107"/>
              <a:gd name="connsiteX15" fmla="*/ 5637408 w 5637408"/>
              <a:gd name="connsiteY15" fmla="*/ 2982107 h 2982107"/>
              <a:gd name="connsiteX16" fmla="*/ 5130041 w 5637408"/>
              <a:gd name="connsiteY16" fmla="*/ 2982107 h 2982107"/>
              <a:gd name="connsiteX17" fmla="*/ 4622675 w 5637408"/>
              <a:gd name="connsiteY17" fmla="*/ 2982107 h 2982107"/>
              <a:gd name="connsiteX18" fmla="*/ 4002560 w 5637408"/>
              <a:gd name="connsiteY18" fmla="*/ 2982107 h 2982107"/>
              <a:gd name="connsiteX19" fmla="*/ 3438819 w 5637408"/>
              <a:gd name="connsiteY19" fmla="*/ 2982107 h 2982107"/>
              <a:gd name="connsiteX20" fmla="*/ 2762330 w 5637408"/>
              <a:gd name="connsiteY20" fmla="*/ 2982107 h 2982107"/>
              <a:gd name="connsiteX21" fmla="*/ 2085841 w 5637408"/>
              <a:gd name="connsiteY21" fmla="*/ 2982107 h 2982107"/>
              <a:gd name="connsiteX22" fmla="*/ 1465726 w 5637408"/>
              <a:gd name="connsiteY22" fmla="*/ 2982107 h 2982107"/>
              <a:gd name="connsiteX23" fmla="*/ 845611 w 5637408"/>
              <a:gd name="connsiteY23" fmla="*/ 2982107 h 2982107"/>
              <a:gd name="connsiteX24" fmla="*/ 0 w 5637408"/>
              <a:gd name="connsiteY24" fmla="*/ 2982107 h 2982107"/>
              <a:gd name="connsiteX25" fmla="*/ 0 w 5637408"/>
              <a:gd name="connsiteY25" fmla="*/ 2445328 h 2982107"/>
              <a:gd name="connsiteX26" fmla="*/ 0 w 5637408"/>
              <a:gd name="connsiteY26" fmla="*/ 1848906 h 2982107"/>
              <a:gd name="connsiteX27" fmla="*/ 0 w 5637408"/>
              <a:gd name="connsiteY27" fmla="*/ 1252485 h 2982107"/>
              <a:gd name="connsiteX28" fmla="*/ 0 w 5637408"/>
              <a:gd name="connsiteY28" fmla="*/ 745527 h 2982107"/>
              <a:gd name="connsiteX29" fmla="*/ 0 w 5637408"/>
              <a:gd name="connsiteY29" fmla="*/ 0 h 298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37408" h="2982107" fill="none" extrusionOk="0">
                <a:moveTo>
                  <a:pt x="0" y="0"/>
                </a:moveTo>
                <a:cubicBezTo>
                  <a:pt x="119148" y="-15881"/>
                  <a:pt x="212686" y="30036"/>
                  <a:pt x="394619" y="0"/>
                </a:cubicBezTo>
                <a:cubicBezTo>
                  <a:pt x="576552" y="-30036"/>
                  <a:pt x="787467" y="7772"/>
                  <a:pt x="1014733" y="0"/>
                </a:cubicBezTo>
                <a:cubicBezTo>
                  <a:pt x="1241999" y="-7772"/>
                  <a:pt x="1398513" y="1684"/>
                  <a:pt x="1522100" y="0"/>
                </a:cubicBezTo>
                <a:cubicBezTo>
                  <a:pt x="1645687" y="-1684"/>
                  <a:pt x="1924379" y="45521"/>
                  <a:pt x="2085841" y="0"/>
                </a:cubicBezTo>
                <a:cubicBezTo>
                  <a:pt x="2247303" y="-45521"/>
                  <a:pt x="2430733" y="54430"/>
                  <a:pt x="2762330" y="0"/>
                </a:cubicBezTo>
                <a:cubicBezTo>
                  <a:pt x="3093927" y="-54430"/>
                  <a:pt x="3086765" y="10679"/>
                  <a:pt x="3213323" y="0"/>
                </a:cubicBezTo>
                <a:cubicBezTo>
                  <a:pt x="3339881" y="-10679"/>
                  <a:pt x="3523980" y="38855"/>
                  <a:pt x="3833437" y="0"/>
                </a:cubicBezTo>
                <a:cubicBezTo>
                  <a:pt x="4142894" y="-38855"/>
                  <a:pt x="4078861" y="41048"/>
                  <a:pt x="4284430" y="0"/>
                </a:cubicBezTo>
                <a:cubicBezTo>
                  <a:pt x="4489999" y="-41048"/>
                  <a:pt x="4677762" y="25804"/>
                  <a:pt x="4848171" y="0"/>
                </a:cubicBezTo>
                <a:cubicBezTo>
                  <a:pt x="5018580" y="-25804"/>
                  <a:pt x="5381285" y="82862"/>
                  <a:pt x="5637408" y="0"/>
                </a:cubicBezTo>
                <a:cubicBezTo>
                  <a:pt x="5638451" y="253417"/>
                  <a:pt x="5586627" y="277314"/>
                  <a:pt x="5637408" y="506958"/>
                </a:cubicBezTo>
                <a:cubicBezTo>
                  <a:pt x="5688189" y="736602"/>
                  <a:pt x="5604636" y="843309"/>
                  <a:pt x="5637408" y="1163022"/>
                </a:cubicBezTo>
                <a:cubicBezTo>
                  <a:pt x="5670180" y="1482735"/>
                  <a:pt x="5590883" y="1562302"/>
                  <a:pt x="5637408" y="1759443"/>
                </a:cubicBezTo>
                <a:cubicBezTo>
                  <a:pt x="5683933" y="1956584"/>
                  <a:pt x="5564139" y="2180234"/>
                  <a:pt x="5637408" y="2415507"/>
                </a:cubicBezTo>
                <a:cubicBezTo>
                  <a:pt x="5710677" y="2650780"/>
                  <a:pt x="5610411" y="2763191"/>
                  <a:pt x="5637408" y="2982107"/>
                </a:cubicBezTo>
                <a:cubicBezTo>
                  <a:pt x="5420204" y="3007453"/>
                  <a:pt x="5233426" y="2946653"/>
                  <a:pt x="5130041" y="2982107"/>
                </a:cubicBezTo>
                <a:cubicBezTo>
                  <a:pt x="5026656" y="3017561"/>
                  <a:pt x="4807037" y="2969446"/>
                  <a:pt x="4622675" y="2982107"/>
                </a:cubicBezTo>
                <a:cubicBezTo>
                  <a:pt x="4438313" y="2994768"/>
                  <a:pt x="4172400" y="2952556"/>
                  <a:pt x="4002560" y="2982107"/>
                </a:cubicBezTo>
                <a:cubicBezTo>
                  <a:pt x="3832720" y="3011658"/>
                  <a:pt x="3643531" y="2961266"/>
                  <a:pt x="3438819" y="2982107"/>
                </a:cubicBezTo>
                <a:cubicBezTo>
                  <a:pt x="3234107" y="3002948"/>
                  <a:pt x="2898115" y="2961850"/>
                  <a:pt x="2762330" y="2982107"/>
                </a:cubicBezTo>
                <a:cubicBezTo>
                  <a:pt x="2626545" y="3002364"/>
                  <a:pt x="2229999" y="2964145"/>
                  <a:pt x="2085841" y="2982107"/>
                </a:cubicBezTo>
                <a:cubicBezTo>
                  <a:pt x="1941683" y="3000069"/>
                  <a:pt x="1719959" y="2936513"/>
                  <a:pt x="1465726" y="2982107"/>
                </a:cubicBezTo>
                <a:cubicBezTo>
                  <a:pt x="1211494" y="3027701"/>
                  <a:pt x="1065802" y="2920384"/>
                  <a:pt x="845611" y="2982107"/>
                </a:cubicBezTo>
                <a:cubicBezTo>
                  <a:pt x="625421" y="3043830"/>
                  <a:pt x="310347" y="2944258"/>
                  <a:pt x="0" y="2982107"/>
                </a:cubicBezTo>
                <a:cubicBezTo>
                  <a:pt x="-40669" y="2859057"/>
                  <a:pt x="12605" y="2597704"/>
                  <a:pt x="0" y="2445328"/>
                </a:cubicBezTo>
                <a:cubicBezTo>
                  <a:pt x="-12605" y="2292952"/>
                  <a:pt x="33213" y="1984932"/>
                  <a:pt x="0" y="1848906"/>
                </a:cubicBezTo>
                <a:cubicBezTo>
                  <a:pt x="-33213" y="1712880"/>
                  <a:pt x="36406" y="1418933"/>
                  <a:pt x="0" y="1252485"/>
                </a:cubicBezTo>
                <a:cubicBezTo>
                  <a:pt x="-36406" y="1086037"/>
                  <a:pt x="41798" y="942726"/>
                  <a:pt x="0" y="745527"/>
                </a:cubicBezTo>
                <a:cubicBezTo>
                  <a:pt x="-41798" y="548328"/>
                  <a:pt x="58184" y="255191"/>
                  <a:pt x="0" y="0"/>
                </a:cubicBezTo>
                <a:close/>
              </a:path>
              <a:path w="5637408" h="2982107" stroke="0" extrusionOk="0">
                <a:moveTo>
                  <a:pt x="0" y="0"/>
                </a:moveTo>
                <a:cubicBezTo>
                  <a:pt x="175732" y="-4145"/>
                  <a:pt x="291280" y="30787"/>
                  <a:pt x="507367" y="0"/>
                </a:cubicBezTo>
                <a:cubicBezTo>
                  <a:pt x="723454" y="-30787"/>
                  <a:pt x="755122" y="34958"/>
                  <a:pt x="901985" y="0"/>
                </a:cubicBezTo>
                <a:cubicBezTo>
                  <a:pt x="1048848" y="-34958"/>
                  <a:pt x="1324076" y="68023"/>
                  <a:pt x="1578474" y="0"/>
                </a:cubicBezTo>
                <a:cubicBezTo>
                  <a:pt x="1832872" y="-68023"/>
                  <a:pt x="1860063" y="35106"/>
                  <a:pt x="2085841" y="0"/>
                </a:cubicBezTo>
                <a:cubicBezTo>
                  <a:pt x="2311619" y="-35106"/>
                  <a:pt x="2380564" y="56500"/>
                  <a:pt x="2593208" y="0"/>
                </a:cubicBezTo>
                <a:cubicBezTo>
                  <a:pt x="2805852" y="-56500"/>
                  <a:pt x="3085710" y="8454"/>
                  <a:pt x="3269697" y="0"/>
                </a:cubicBezTo>
                <a:cubicBezTo>
                  <a:pt x="3453684" y="-8454"/>
                  <a:pt x="3520198" y="40447"/>
                  <a:pt x="3720689" y="0"/>
                </a:cubicBezTo>
                <a:cubicBezTo>
                  <a:pt x="3921180" y="-40447"/>
                  <a:pt x="4066924" y="17217"/>
                  <a:pt x="4397178" y="0"/>
                </a:cubicBezTo>
                <a:cubicBezTo>
                  <a:pt x="4727432" y="-17217"/>
                  <a:pt x="4773976" y="4040"/>
                  <a:pt x="5073667" y="0"/>
                </a:cubicBezTo>
                <a:cubicBezTo>
                  <a:pt x="5373358" y="-4040"/>
                  <a:pt x="5447408" y="40504"/>
                  <a:pt x="5637408" y="0"/>
                </a:cubicBezTo>
                <a:cubicBezTo>
                  <a:pt x="5644887" y="192226"/>
                  <a:pt x="5579883" y="450983"/>
                  <a:pt x="5637408" y="656064"/>
                </a:cubicBezTo>
                <a:cubicBezTo>
                  <a:pt x="5694933" y="861145"/>
                  <a:pt x="5564020" y="1064997"/>
                  <a:pt x="5637408" y="1282306"/>
                </a:cubicBezTo>
                <a:cubicBezTo>
                  <a:pt x="5710796" y="1499615"/>
                  <a:pt x="5597768" y="1667703"/>
                  <a:pt x="5637408" y="1789264"/>
                </a:cubicBezTo>
                <a:cubicBezTo>
                  <a:pt x="5677048" y="1910825"/>
                  <a:pt x="5619329" y="2217211"/>
                  <a:pt x="5637408" y="2385686"/>
                </a:cubicBezTo>
                <a:cubicBezTo>
                  <a:pt x="5655487" y="2554161"/>
                  <a:pt x="5625998" y="2743566"/>
                  <a:pt x="5637408" y="2982107"/>
                </a:cubicBezTo>
                <a:cubicBezTo>
                  <a:pt x="5508570" y="2988163"/>
                  <a:pt x="5339511" y="2949171"/>
                  <a:pt x="5073667" y="2982107"/>
                </a:cubicBezTo>
                <a:cubicBezTo>
                  <a:pt x="4807823" y="3015043"/>
                  <a:pt x="4673946" y="2977190"/>
                  <a:pt x="4397178" y="2982107"/>
                </a:cubicBezTo>
                <a:cubicBezTo>
                  <a:pt x="4120410" y="2987024"/>
                  <a:pt x="4110363" y="2917159"/>
                  <a:pt x="3833437" y="2982107"/>
                </a:cubicBezTo>
                <a:cubicBezTo>
                  <a:pt x="3556511" y="3047055"/>
                  <a:pt x="3563778" y="2944068"/>
                  <a:pt x="3438819" y="2982107"/>
                </a:cubicBezTo>
                <a:cubicBezTo>
                  <a:pt x="3313860" y="3020146"/>
                  <a:pt x="3147600" y="2981528"/>
                  <a:pt x="2987826" y="2982107"/>
                </a:cubicBezTo>
                <a:cubicBezTo>
                  <a:pt x="2828052" y="2982686"/>
                  <a:pt x="2565537" y="2950769"/>
                  <a:pt x="2311337" y="2982107"/>
                </a:cubicBezTo>
                <a:cubicBezTo>
                  <a:pt x="2057137" y="3013445"/>
                  <a:pt x="1870228" y="2956422"/>
                  <a:pt x="1747596" y="2982107"/>
                </a:cubicBezTo>
                <a:cubicBezTo>
                  <a:pt x="1624964" y="3007792"/>
                  <a:pt x="1442767" y="2947394"/>
                  <a:pt x="1296604" y="2982107"/>
                </a:cubicBezTo>
                <a:cubicBezTo>
                  <a:pt x="1150441" y="3016820"/>
                  <a:pt x="915112" y="2969572"/>
                  <a:pt x="732863" y="2982107"/>
                </a:cubicBezTo>
                <a:cubicBezTo>
                  <a:pt x="550614" y="2994642"/>
                  <a:pt x="194690" y="2939552"/>
                  <a:pt x="0" y="2982107"/>
                </a:cubicBezTo>
                <a:cubicBezTo>
                  <a:pt x="-13449" y="2741198"/>
                  <a:pt x="55691" y="2721407"/>
                  <a:pt x="0" y="2475149"/>
                </a:cubicBezTo>
                <a:cubicBezTo>
                  <a:pt x="-55691" y="2228891"/>
                  <a:pt x="37653" y="1976365"/>
                  <a:pt x="0" y="1848906"/>
                </a:cubicBezTo>
                <a:cubicBezTo>
                  <a:pt x="-37653" y="1721447"/>
                  <a:pt x="60843" y="1517924"/>
                  <a:pt x="0" y="1312127"/>
                </a:cubicBezTo>
                <a:cubicBezTo>
                  <a:pt x="-60843" y="1106330"/>
                  <a:pt x="56533" y="933429"/>
                  <a:pt x="0" y="656064"/>
                </a:cubicBezTo>
                <a:cubicBezTo>
                  <a:pt x="-56533" y="378699"/>
                  <a:pt x="65620" y="187944"/>
                  <a:pt x="0" y="0"/>
                </a:cubicBezTo>
                <a:close/>
              </a:path>
            </a:pathLst>
          </a:custGeom>
          <a:ln w="28575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0D702DF-B7C4-206F-2E7B-8A7A867FE96B}"/>
              </a:ext>
            </a:extLst>
          </p:cNvPr>
          <p:cNvSpPr/>
          <p:nvPr/>
        </p:nvSpPr>
        <p:spPr>
          <a:xfrm>
            <a:off x="1191612" y="1937945"/>
            <a:ext cx="5672552" cy="2982107"/>
          </a:xfrm>
          <a:custGeom>
            <a:avLst/>
            <a:gdLst>
              <a:gd name="connsiteX0" fmla="*/ 0 w 5672552"/>
              <a:gd name="connsiteY0" fmla="*/ 0 h 2982107"/>
              <a:gd name="connsiteX1" fmla="*/ 453804 w 5672552"/>
              <a:gd name="connsiteY1" fmla="*/ 0 h 2982107"/>
              <a:gd name="connsiteX2" fmla="*/ 964334 w 5672552"/>
              <a:gd name="connsiteY2" fmla="*/ 0 h 2982107"/>
              <a:gd name="connsiteX3" fmla="*/ 1418138 w 5672552"/>
              <a:gd name="connsiteY3" fmla="*/ 0 h 2982107"/>
              <a:gd name="connsiteX4" fmla="*/ 1871942 w 5672552"/>
              <a:gd name="connsiteY4" fmla="*/ 0 h 2982107"/>
              <a:gd name="connsiteX5" fmla="*/ 2495923 w 5672552"/>
              <a:gd name="connsiteY5" fmla="*/ 0 h 2982107"/>
              <a:gd name="connsiteX6" fmla="*/ 3119904 w 5672552"/>
              <a:gd name="connsiteY6" fmla="*/ 0 h 2982107"/>
              <a:gd name="connsiteX7" fmla="*/ 3516982 w 5672552"/>
              <a:gd name="connsiteY7" fmla="*/ 0 h 2982107"/>
              <a:gd name="connsiteX8" fmla="*/ 4027512 w 5672552"/>
              <a:gd name="connsiteY8" fmla="*/ 0 h 2982107"/>
              <a:gd name="connsiteX9" fmla="*/ 4481316 w 5672552"/>
              <a:gd name="connsiteY9" fmla="*/ 0 h 2982107"/>
              <a:gd name="connsiteX10" fmla="*/ 4991846 w 5672552"/>
              <a:gd name="connsiteY10" fmla="*/ 0 h 2982107"/>
              <a:gd name="connsiteX11" fmla="*/ 5672552 w 5672552"/>
              <a:gd name="connsiteY11" fmla="*/ 0 h 2982107"/>
              <a:gd name="connsiteX12" fmla="*/ 5672552 w 5672552"/>
              <a:gd name="connsiteY12" fmla="*/ 626242 h 2982107"/>
              <a:gd name="connsiteX13" fmla="*/ 5672552 w 5672552"/>
              <a:gd name="connsiteY13" fmla="*/ 1252485 h 2982107"/>
              <a:gd name="connsiteX14" fmla="*/ 5672552 w 5672552"/>
              <a:gd name="connsiteY14" fmla="*/ 1819085 h 2982107"/>
              <a:gd name="connsiteX15" fmla="*/ 5672552 w 5672552"/>
              <a:gd name="connsiteY15" fmla="*/ 2445328 h 2982107"/>
              <a:gd name="connsiteX16" fmla="*/ 5672552 w 5672552"/>
              <a:gd name="connsiteY16" fmla="*/ 2982107 h 2982107"/>
              <a:gd name="connsiteX17" fmla="*/ 5275473 w 5672552"/>
              <a:gd name="connsiteY17" fmla="*/ 2982107 h 2982107"/>
              <a:gd name="connsiteX18" fmla="*/ 4708218 w 5672552"/>
              <a:gd name="connsiteY18" fmla="*/ 2982107 h 2982107"/>
              <a:gd name="connsiteX19" fmla="*/ 4197688 w 5672552"/>
              <a:gd name="connsiteY19" fmla="*/ 2982107 h 2982107"/>
              <a:gd name="connsiteX20" fmla="*/ 3630433 w 5672552"/>
              <a:gd name="connsiteY20" fmla="*/ 2982107 h 2982107"/>
              <a:gd name="connsiteX21" fmla="*/ 3119904 w 5672552"/>
              <a:gd name="connsiteY21" fmla="*/ 2982107 h 2982107"/>
              <a:gd name="connsiteX22" fmla="*/ 2439197 w 5672552"/>
              <a:gd name="connsiteY22" fmla="*/ 2982107 h 2982107"/>
              <a:gd name="connsiteX23" fmla="*/ 1928668 w 5672552"/>
              <a:gd name="connsiteY23" fmla="*/ 2982107 h 2982107"/>
              <a:gd name="connsiteX24" fmla="*/ 1361412 w 5672552"/>
              <a:gd name="connsiteY24" fmla="*/ 2982107 h 2982107"/>
              <a:gd name="connsiteX25" fmla="*/ 737432 w 5672552"/>
              <a:gd name="connsiteY25" fmla="*/ 2982107 h 2982107"/>
              <a:gd name="connsiteX26" fmla="*/ 0 w 5672552"/>
              <a:gd name="connsiteY26" fmla="*/ 2982107 h 2982107"/>
              <a:gd name="connsiteX27" fmla="*/ 0 w 5672552"/>
              <a:gd name="connsiteY27" fmla="*/ 2415507 h 2982107"/>
              <a:gd name="connsiteX28" fmla="*/ 0 w 5672552"/>
              <a:gd name="connsiteY28" fmla="*/ 1908548 h 2982107"/>
              <a:gd name="connsiteX29" fmla="*/ 0 w 5672552"/>
              <a:gd name="connsiteY29" fmla="*/ 1312127 h 2982107"/>
              <a:gd name="connsiteX30" fmla="*/ 0 w 5672552"/>
              <a:gd name="connsiteY30" fmla="*/ 775348 h 2982107"/>
              <a:gd name="connsiteX31" fmla="*/ 0 w 5672552"/>
              <a:gd name="connsiteY31" fmla="*/ 0 h 298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72552" h="2982107" extrusionOk="0">
                <a:moveTo>
                  <a:pt x="0" y="0"/>
                </a:moveTo>
                <a:cubicBezTo>
                  <a:pt x="204244" y="-38195"/>
                  <a:pt x="261326" y="47536"/>
                  <a:pt x="453804" y="0"/>
                </a:cubicBezTo>
                <a:cubicBezTo>
                  <a:pt x="646282" y="-47536"/>
                  <a:pt x="804256" y="34467"/>
                  <a:pt x="964334" y="0"/>
                </a:cubicBezTo>
                <a:cubicBezTo>
                  <a:pt x="1124412" y="-34467"/>
                  <a:pt x="1297306" y="17420"/>
                  <a:pt x="1418138" y="0"/>
                </a:cubicBezTo>
                <a:cubicBezTo>
                  <a:pt x="1538970" y="-17420"/>
                  <a:pt x="1701651" y="11027"/>
                  <a:pt x="1871942" y="0"/>
                </a:cubicBezTo>
                <a:cubicBezTo>
                  <a:pt x="2042233" y="-11027"/>
                  <a:pt x="2297403" y="50284"/>
                  <a:pt x="2495923" y="0"/>
                </a:cubicBezTo>
                <a:cubicBezTo>
                  <a:pt x="2694443" y="-50284"/>
                  <a:pt x="2928260" y="27621"/>
                  <a:pt x="3119904" y="0"/>
                </a:cubicBezTo>
                <a:cubicBezTo>
                  <a:pt x="3311548" y="-27621"/>
                  <a:pt x="3421851" y="36986"/>
                  <a:pt x="3516982" y="0"/>
                </a:cubicBezTo>
                <a:cubicBezTo>
                  <a:pt x="3612113" y="-36986"/>
                  <a:pt x="3871660" y="54984"/>
                  <a:pt x="4027512" y="0"/>
                </a:cubicBezTo>
                <a:cubicBezTo>
                  <a:pt x="4183364" y="-54984"/>
                  <a:pt x="4360107" y="24333"/>
                  <a:pt x="4481316" y="0"/>
                </a:cubicBezTo>
                <a:cubicBezTo>
                  <a:pt x="4602525" y="-24333"/>
                  <a:pt x="4825159" y="59404"/>
                  <a:pt x="4991846" y="0"/>
                </a:cubicBezTo>
                <a:cubicBezTo>
                  <a:pt x="5158533" y="-59404"/>
                  <a:pt x="5407374" y="5425"/>
                  <a:pt x="5672552" y="0"/>
                </a:cubicBezTo>
                <a:cubicBezTo>
                  <a:pt x="5730190" y="301462"/>
                  <a:pt x="5660235" y="326993"/>
                  <a:pt x="5672552" y="626242"/>
                </a:cubicBezTo>
                <a:cubicBezTo>
                  <a:pt x="5684869" y="925491"/>
                  <a:pt x="5662702" y="1065991"/>
                  <a:pt x="5672552" y="1252485"/>
                </a:cubicBezTo>
                <a:cubicBezTo>
                  <a:pt x="5682402" y="1438979"/>
                  <a:pt x="5613174" y="1637418"/>
                  <a:pt x="5672552" y="1819085"/>
                </a:cubicBezTo>
                <a:cubicBezTo>
                  <a:pt x="5731930" y="2000752"/>
                  <a:pt x="5644891" y="2213554"/>
                  <a:pt x="5672552" y="2445328"/>
                </a:cubicBezTo>
                <a:cubicBezTo>
                  <a:pt x="5700213" y="2677102"/>
                  <a:pt x="5640620" y="2769040"/>
                  <a:pt x="5672552" y="2982107"/>
                </a:cubicBezTo>
                <a:cubicBezTo>
                  <a:pt x="5477730" y="2995636"/>
                  <a:pt x="5469185" y="2934953"/>
                  <a:pt x="5275473" y="2982107"/>
                </a:cubicBezTo>
                <a:cubicBezTo>
                  <a:pt x="5081761" y="3029261"/>
                  <a:pt x="4848201" y="2964033"/>
                  <a:pt x="4708218" y="2982107"/>
                </a:cubicBezTo>
                <a:cubicBezTo>
                  <a:pt x="4568235" y="3000181"/>
                  <a:pt x="4359121" y="2958232"/>
                  <a:pt x="4197688" y="2982107"/>
                </a:cubicBezTo>
                <a:cubicBezTo>
                  <a:pt x="4036255" y="3005982"/>
                  <a:pt x="3832460" y="2973397"/>
                  <a:pt x="3630433" y="2982107"/>
                </a:cubicBezTo>
                <a:cubicBezTo>
                  <a:pt x="3428406" y="2990817"/>
                  <a:pt x="3366619" y="2976196"/>
                  <a:pt x="3119904" y="2982107"/>
                </a:cubicBezTo>
                <a:cubicBezTo>
                  <a:pt x="2873189" y="2988018"/>
                  <a:pt x="2591656" y="2965985"/>
                  <a:pt x="2439197" y="2982107"/>
                </a:cubicBezTo>
                <a:cubicBezTo>
                  <a:pt x="2286738" y="2998229"/>
                  <a:pt x="2035945" y="2962101"/>
                  <a:pt x="1928668" y="2982107"/>
                </a:cubicBezTo>
                <a:cubicBezTo>
                  <a:pt x="1821391" y="3002113"/>
                  <a:pt x="1533806" y="2970899"/>
                  <a:pt x="1361412" y="2982107"/>
                </a:cubicBezTo>
                <a:cubicBezTo>
                  <a:pt x="1189018" y="2993315"/>
                  <a:pt x="920280" y="2931327"/>
                  <a:pt x="737432" y="2982107"/>
                </a:cubicBezTo>
                <a:cubicBezTo>
                  <a:pt x="554584" y="3032887"/>
                  <a:pt x="220715" y="2924084"/>
                  <a:pt x="0" y="2982107"/>
                </a:cubicBezTo>
                <a:cubicBezTo>
                  <a:pt x="-11090" y="2852098"/>
                  <a:pt x="28323" y="2651724"/>
                  <a:pt x="0" y="2415507"/>
                </a:cubicBezTo>
                <a:cubicBezTo>
                  <a:pt x="-28323" y="2179290"/>
                  <a:pt x="54223" y="2014830"/>
                  <a:pt x="0" y="1908548"/>
                </a:cubicBezTo>
                <a:cubicBezTo>
                  <a:pt x="-54223" y="1802266"/>
                  <a:pt x="58675" y="1568724"/>
                  <a:pt x="0" y="1312127"/>
                </a:cubicBezTo>
                <a:cubicBezTo>
                  <a:pt x="-58675" y="1055530"/>
                  <a:pt x="4439" y="1014754"/>
                  <a:pt x="0" y="775348"/>
                </a:cubicBezTo>
                <a:cubicBezTo>
                  <a:pt x="-4439" y="535942"/>
                  <a:pt x="57578" y="23234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535555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03DED3-21FA-2BB8-E2BA-B18ABF3FAF03}"/>
              </a:ext>
            </a:extLst>
          </p:cNvPr>
          <p:cNvSpPr/>
          <p:nvPr/>
        </p:nvSpPr>
        <p:spPr>
          <a:xfrm>
            <a:off x="7896113" y="934681"/>
            <a:ext cx="4108658" cy="496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What we do: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CDF43D-67E4-CE65-7BE9-8E37A67D23D5}"/>
              </a:ext>
            </a:extLst>
          </p:cNvPr>
          <p:cNvSpPr/>
          <p:nvPr/>
        </p:nvSpPr>
        <p:spPr>
          <a:xfrm>
            <a:off x="7896113" y="3212501"/>
            <a:ext cx="4108658" cy="1381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IL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66749-6C91-29ED-ADD9-993017153ED7}"/>
              </a:ext>
            </a:extLst>
          </p:cNvPr>
          <p:cNvSpPr/>
          <p:nvPr/>
        </p:nvSpPr>
        <p:spPr>
          <a:xfrm>
            <a:off x="7896113" y="1631127"/>
            <a:ext cx="4108658" cy="1381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Define a new type of solver for P1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(even weaker than the approx. one)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- A </a:t>
            </a:r>
            <a:r>
              <a:rPr lang="en-US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shallow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solver -</a:t>
            </a:r>
            <a:endParaRPr lang="en-IL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F192C9-5E59-6F6E-6241-EC4561465BB3}"/>
              </a:ext>
            </a:extLst>
          </p:cNvPr>
          <p:cNvSpPr/>
          <p:nvPr/>
        </p:nvSpPr>
        <p:spPr>
          <a:xfrm>
            <a:off x="7896113" y="4793876"/>
            <a:ext cx="4108658" cy="1381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endParaRPr lang="en-US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79186C-2BF2-44FD-9D96-41EAA7F1FD26}"/>
              </a:ext>
            </a:extLst>
          </p:cNvPr>
          <p:cNvSpPr txBox="1"/>
          <p:nvPr/>
        </p:nvSpPr>
        <p:spPr>
          <a:xfrm>
            <a:off x="8024923" y="4908385"/>
            <a:ext cx="3862277" cy="110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Prove: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Given a </a:t>
            </a:r>
            <a:r>
              <a:rPr lang="en-US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shallow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solver for P1,</a:t>
            </a:r>
            <a:endParaRPr lang="en-IL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The alg. output is </a:t>
            </a:r>
            <a:r>
              <a:rPr lang="en-US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leximin-approx.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F94D1-3C1F-AD16-D1DC-E8CE93854C93}"/>
              </a:ext>
            </a:extLst>
          </p:cNvPr>
          <p:cNvSpPr/>
          <p:nvPr/>
        </p:nvSpPr>
        <p:spPr>
          <a:xfrm>
            <a:off x="10727489" y="4107465"/>
            <a:ext cx="1223506" cy="352387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CCD31A-8340-C442-4531-49AC195AB3EC}"/>
              </a:ext>
            </a:extLst>
          </p:cNvPr>
          <p:cNvSpPr/>
          <p:nvPr/>
        </p:nvSpPr>
        <p:spPr>
          <a:xfrm>
            <a:off x="7896113" y="3212502"/>
            <a:ext cx="4108658" cy="1381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Provide a shallow solver for P1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that requires only </a:t>
            </a:r>
          </a:p>
          <a:p>
            <a:pPr algn="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 </a:t>
            </a:r>
            <a:r>
              <a:rPr lang="en-US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black-box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for utilitarian.</a:t>
            </a:r>
            <a:endParaRPr lang="en-IL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0847A-1202-3E2E-9E92-D6D96A1AE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F82DBBF-F058-DDE3-1EEF-7DCFEF7D7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25" y="178548"/>
            <a:ext cx="3709858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Reduction Flow</a:t>
            </a:r>
            <a:endParaRPr lang="en-IL" sz="3600" u="sng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465C58DB-E386-9FC7-A217-2CD82952666D}"/>
              </a:ext>
            </a:extLst>
          </p:cNvPr>
          <p:cNvGrpSpPr/>
          <p:nvPr/>
        </p:nvGrpSpPr>
        <p:grpSpPr>
          <a:xfrm>
            <a:off x="1116419" y="1265274"/>
            <a:ext cx="10621925" cy="5007935"/>
            <a:chOff x="1116419" y="1265274"/>
            <a:chExt cx="10621925" cy="5007935"/>
          </a:xfrm>
        </p:grpSpPr>
        <p:pic>
          <p:nvPicPr>
            <p:cNvPr id="1028" name="Picture 4" descr="Winding Road Drawing Vector Images (over 470)">
              <a:extLst>
                <a:ext uri="{FF2B5EF4-FFF2-40B4-BE49-F238E27FC236}">
                  <a16:creationId xmlns:a16="http://schemas.microsoft.com/office/drawing/2014/main" id="{E254A7DE-9425-85AE-F788-3ECB0E51B5C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419" y="1265274"/>
              <a:ext cx="10621925" cy="5007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" name="Isosceles Triangle 1023">
              <a:extLst>
                <a:ext uri="{FF2B5EF4-FFF2-40B4-BE49-F238E27FC236}">
                  <a16:creationId xmlns:a16="http://schemas.microsoft.com/office/drawing/2014/main" id="{4A5D7E77-9D6F-31BC-B773-674DAB97B5B1}"/>
                </a:ext>
              </a:extLst>
            </p:cNvPr>
            <p:cNvSpPr/>
            <p:nvPr/>
          </p:nvSpPr>
          <p:spPr>
            <a:xfrm rot="2659148">
              <a:off x="5798819" y="4869180"/>
              <a:ext cx="213360" cy="16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25" name="Isosceles Triangle 1024">
              <a:extLst>
                <a:ext uri="{FF2B5EF4-FFF2-40B4-BE49-F238E27FC236}">
                  <a16:creationId xmlns:a16="http://schemas.microsoft.com/office/drawing/2014/main" id="{4420D6AE-5B5E-0FEA-E947-D3AF32359977}"/>
                </a:ext>
              </a:extLst>
            </p:cNvPr>
            <p:cNvSpPr/>
            <p:nvPr/>
          </p:nvSpPr>
          <p:spPr>
            <a:xfrm rot="18972989">
              <a:off x="5779575" y="3849396"/>
              <a:ext cx="213360" cy="16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27" name="Isosceles Triangle 1026">
              <a:extLst>
                <a:ext uri="{FF2B5EF4-FFF2-40B4-BE49-F238E27FC236}">
                  <a16:creationId xmlns:a16="http://schemas.microsoft.com/office/drawing/2014/main" id="{426CBB2A-EDEE-8BAF-14E6-F9CF85FDF5B9}"/>
                </a:ext>
              </a:extLst>
            </p:cNvPr>
            <p:cNvSpPr/>
            <p:nvPr/>
          </p:nvSpPr>
          <p:spPr>
            <a:xfrm rot="724623">
              <a:off x="5055675" y="2919756"/>
              <a:ext cx="213360" cy="16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id="{BCF46500-69B8-B661-9821-E7CA69D6DC01}"/>
                </a:ext>
              </a:extLst>
            </p:cNvPr>
            <p:cNvSpPr/>
            <p:nvPr/>
          </p:nvSpPr>
          <p:spPr>
            <a:xfrm rot="5069799">
              <a:off x="6320701" y="2272057"/>
              <a:ext cx="213360" cy="16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30" name="Isosceles Triangle 1029">
              <a:extLst>
                <a:ext uri="{FF2B5EF4-FFF2-40B4-BE49-F238E27FC236}">
                  <a16:creationId xmlns:a16="http://schemas.microsoft.com/office/drawing/2014/main" id="{5DC46C5E-14DC-87D8-7E50-AD3F65E435BA}"/>
                </a:ext>
              </a:extLst>
            </p:cNvPr>
            <p:cNvSpPr/>
            <p:nvPr/>
          </p:nvSpPr>
          <p:spPr>
            <a:xfrm rot="5912644">
              <a:off x="8164740" y="2455636"/>
              <a:ext cx="213360" cy="16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31" name="Isosceles Triangle 1030">
              <a:extLst>
                <a:ext uri="{FF2B5EF4-FFF2-40B4-BE49-F238E27FC236}">
                  <a16:creationId xmlns:a16="http://schemas.microsoft.com/office/drawing/2014/main" id="{750A310A-F984-BE90-ED7E-1C2BB0FC1A3B}"/>
                </a:ext>
              </a:extLst>
            </p:cNvPr>
            <p:cNvSpPr/>
            <p:nvPr/>
          </p:nvSpPr>
          <p:spPr>
            <a:xfrm rot="3564325">
              <a:off x="10016401" y="2138763"/>
              <a:ext cx="213360" cy="16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32" name="Isosceles Triangle 1031">
              <a:extLst>
                <a:ext uri="{FF2B5EF4-FFF2-40B4-BE49-F238E27FC236}">
                  <a16:creationId xmlns:a16="http://schemas.microsoft.com/office/drawing/2014/main" id="{057DD831-6ADD-3455-21A2-A813ACD64571}"/>
                </a:ext>
              </a:extLst>
            </p:cNvPr>
            <p:cNvSpPr/>
            <p:nvPr/>
          </p:nvSpPr>
          <p:spPr>
            <a:xfrm rot="4758312">
              <a:off x="2291587" y="5431738"/>
              <a:ext cx="213360" cy="16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33" name="Isosceles Triangle 1032">
              <a:extLst>
                <a:ext uri="{FF2B5EF4-FFF2-40B4-BE49-F238E27FC236}">
                  <a16:creationId xmlns:a16="http://schemas.microsoft.com/office/drawing/2014/main" id="{E3F51160-717D-3129-DBA8-1D305378759D}"/>
                </a:ext>
              </a:extLst>
            </p:cNvPr>
            <p:cNvSpPr/>
            <p:nvPr/>
          </p:nvSpPr>
          <p:spPr>
            <a:xfrm rot="5400000">
              <a:off x="4169156" y="5351727"/>
              <a:ext cx="213360" cy="16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668BAB2-AD27-A424-4680-61C211755B4A}"/>
              </a:ext>
            </a:extLst>
          </p:cNvPr>
          <p:cNvSpPr/>
          <p:nvPr/>
        </p:nvSpPr>
        <p:spPr>
          <a:xfrm>
            <a:off x="191091" y="5690750"/>
            <a:ext cx="1561748" cy="940278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CE5A6-A33E-BD1D-DB39-D9BC1D81F110}"/>
              </a:ext>
            </a:extLst>
          </p:cNvPr>
          <p:cNvSpPr/>
          <p:nvPr/>
        </p:nvSpPr>
        <p:spPr>
          <a:xfrm>
            <a:off x="10848773" y="223910"/>
            <a:ext cx="1185005" cy="1394540"/>
          </a:xfrm>
          <a:prstGeom prst="rect">
            <a:avLst/>
          </a:prstGeom>
          <a:solidFill>
            <a:srgbClr val="F5C2C2"/>
          </a:solidFill>
          <a:ln>
            <a:solidFill>
              <a:schemeClr val="tx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Leximin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Approx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3126698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97838-4F84-621B-B542-ADDAA4879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71276D8-363E-8788-1707-47246EB0EE11}"/>
              </a:ext>
            </a:extLst>
          </p:cNvPr>
          <p:cNvSpPr/>
          <p:nvPr/>
        </p:nvSpPr>
        <p:spPr>
          <a:xfrm>
            <a:off x="6702454" y="2452613"/>
            <a:ext cx="1749785" cy="2481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A80780-1B40-4E23-C753-14141D7507A8}"/>
              </a:ext>
            </a:extLst>
          </p:cNvPr>
          <p:cNvSpPr/>
          <p:nvPr/>
        </p:nvSpPr>
        <p:spPr>
          <a:xfrm>
            <a:off x="6400437" y="2892056"/>
            <a:ext cx="351237" cy="340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6952E1-461B-D775-152F-671A2D1F5E9B}"/>
              </a:ext>
            </a:extLst>
          </p:cNvPr>
          <p:cNvSpPr/>
          <p:nvPr/>
        </p:nvSpPr>
        <p:spPr>
          <a:xfrm>
            <a:off x="10848774" y="223910"/>
            <a:ext cx="1185005" cy="1394540"/>
          </a:xfrm>
          <a:prstGeom prst="rect">
            <a:avLst/>
          </a:prstGeom>
          <a:solidFill>
            <a:srgbClr val="F5C2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Leximin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Approx</a:t>
            </a:r>
            <a:endParaRPr lang="en-IL" sz="20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2DA05C8-4FC5-C275-5A34-59D8E9310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25" y="178548"/>
            <a:ext cx="3709858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Reduction Flow</a:t>
            </a:r>
            <a:endParaRPr lang="en-IL" sz="3600" u="sng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5E3146-07F5-5DB9-0044-2A29417EB7B1}"/>
              </a:ext>
            </a:extLst>
          </p:cNvPr>
          <p:cNvSpPr/>
          <p:nvPr/>
        </p:nvSpPr>
        <p:spPr>
          <a:xfrm>
            <a:off x="8704650" y="223910"/>
            <a:ext cx="1731804" cy="1394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Ordered Outcome Alg.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61FF1A-901F-AE81-3314-EB5F79DBD28E}"/>
              </a:ext>
            </a:extLst>
          </p:cNvPr>
          <p:cNvSpPr/>
          <p:nvPr/>
        </p:nvSpPr>
        <p:spPr>
          <a:xfrm>
            <a:off x="8831012" y="890083"/>
            <a:ext cx="1479080" cy="604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Shallow Solver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633502-C6E8-70CF-EAD4-CF8B68E58630}"/>
              </a:ext>
            </a:extLst>
          </p:cNvPr>
          <p:cNvSpPr/>
          <p:nvPr/>
        </p:nvSpPr>
        <p:spPr>
          <a:xfrm>
            <a:off x="8831012" y="3147360"/>
            <a:ext cx="1479080" cy="9402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Shallow Solver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9523DF-4809-ECFB-7C70-AAB6FCC22667}"/>
              </a:ext>
            </a:extLst>
          </p:cNvPr>
          <p:cNvSpPr/>
          <p:nvPr/>
        </p:nvSpPr>
        <p:spPr>
          <a:xfrm>
            <a:off x="6802802" y="3875915"/>
            <a:ext cx="1561748" cy="940278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04B725-B35E-72E3-67A6-3B99743A265B}"/>
                  </a:ext>
                </a:extLst>
              </p:cNvPr>
              <p:cNvSpPr txBox="1"/>
              <p:nvPr/>
            </p:nvSpPr>
            <p:spPr>
              <a:xfrm>
                <a:off x="7190107" y="3438112"/>
                <a:ext cx="75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0716F7-0E69-BD13-4919-13C86AABD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07" y="3438112"/>
                <a:ext cx="7518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9069EC1-0A3C-F631-9ABB-41359FE0108D}"/>
              </a:ext>
            </a:extLst>
          </p:cNvPr>
          <p:cNvSpPr/>
          <p:nvPr/>
        </p:nvSpPr>
        <p:spPr>
          <a:xfrm>
            <a:off x="2869591" y="2572293"/>
            <a:ext cx="1570720" cy="938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 Solver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for linear P3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7BAB5F-997B-203D-781A-2AE5527090B0}"/>
              </a:ext>
            </a:extLst>
          </p:cNvPr>
          <p:cNvSpPr/>
          <p:nvPr/>
        </p:nvSpPr>
        <p:spPr>
          <a:xfrm>
            <a:off x="371849" y="1699174"/>
            <a:ext cx="2090809" cy="2759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Ellipsoid Variant on P3 &amp; D3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ED1BF6-FAC0-A24E-9607-CFE4FD845E53}"/>
              </a:ext>
            </a:extLst>
          </p:cNvPr>
          <p:cNvSpPr/>
          <p:nvPr/>
        </p:nvSpPr>
        <p:spPr>
          <a:xfrm>
            <a:off x="490984" y="2368001"/>
            <a:ext cx="1852539" cy="20040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Approx-Separation-Oracle for D3</a:t>
            </a:r>
            <a:endParaRPr lang="en-US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06CE25-969E-F471-6D50-AA6124CB1A31}"/>
              </a:ext>
            </a:extLst>
          </p:cNvPr>
          <p:cNvSpPr/>
          <p:nvPr/>
        </p:nvSpPr>
        <p:spPr>
          <a:xfrm>
            <a:off x="636379" y="3282662"/>
            <a:ext cx="1561748" cy="940278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71ABC8-6491-C32C-5553-C3C88A203A0A}"/>
              </a:ext>
            </a:extLst>
          </p:cNvPr>
          <p:cNvCxnSpPr>
            <a:stCxn id="18" idx="2"/>
            <a:endCxn id="2" idx="0"/>
          </p:cNvCxnSpPr>
          <p:nvPr/>
        </p:nvCxnSpPr>
        <p:spPr>
          <a:xfrm>
            <a:off x="9570552" y="1494156"/>
            <a:ext cx="0" cy="16532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65C2DE-DC45-5DE5-F6BD-3B4D9466917C}"/>
                  </a:ext>
                </a:extLst>
              </p:cNvPr>
              <p:cNvSpPr txBox="1"/>
              <p:nvPr/>
            </p:nvSpPr>
            <p:spPr>
              <a:xfrm>
                <a:off x="10269571" y="625279"/>
                <a:ext cx="682289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27D9BB-454E-6BF6-8F5A-A494EDEFA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571" y="625279"/>
                <a:ext cx="682289" cy="661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25D2ED-C777-9C7C-F5CF-376BAA61CC95}"/>
                  </a:ext>
                </a:extLst>
              </p:cNvPr>
              <p:cNvSpPr txBox="1"/>
              <p:nvPr/>
            </p:nvSpPr>
            <p:spPr>
              <a:xfrm>
                <a:off x="8277681" y="3255862"/>
                <a:ext cx="682289" cy="72327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831DBD-6D93-D349-B36E-7565236ED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681" y="3255862"/>
                <a:ext cx="682289" cy="723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B5D5D4-D2BB-3ACC-0C14-5140B25287AC}"/>
                  </a:ext>
                </a:extLst>
              </p:cNvPr>
              <p:cNvSpPr txBox="1"/>
              <p:nvPr/>
            </p:nvSpPr>
            <p:spPr>
              <a:xfrm>
                <a:off x="6225443" y="2746174"/>
                <a:ext cx="682289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010D64-733E-E5FD-7100-517B64E1D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443" y="2746174"/>
                <a:ext cx="682289" cy="661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B7742A-0EB8-AFFD-828F-F4F51EBA2787}"/>
                  </a:ext>
                </a:extLst>
              </p:cNvPr>
              <p:cNvSpPr txBox="1"/>
              <p:nvPr/>
            </p:nvSpPr>
            <p:spPr>
              <a:xfrm>
                <a:off x="4264933" y="2746174"/>
                <a:ext cx="682289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6A423A-6386-3AAC-FA34-F3DF2F4DA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933" y="2746174"/>
                <a:ext cx="682289" cy="661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CFF71B-1F07-1C6E-6B6A-FEF792ECCAD8}"/>
                  </a:ext>
                </a:extLst>
              </p:cNvPr>
              <p:cNvSpPr txBox="1"/>
              <p:nvPr/>
            </p:nvSpPr>
            <p:spPr>
              <a:xfrm>
                <a:off x="2274909" y="2746174"/>
                <a:ext cx="682289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193A7AF-EEF7-C2D0-FBAA-392BFE2F1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909" y="2746174"/>
                <a:ext cx="682289" cy="661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8AAF331E-6684-8759-7F40-7AD85A49B90F}"/>
              </a:ext>
            </a:extLst>
          </p:cNvPr>
          <p:cNvSpPr/>
          <p:nvPr/>
        </p:nvSpPr>
        <p:spPr>
          <a:xfrm>
            <a:off x="191091" y="5690750"/>
            <a:ext cx="1561748" cy="940278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31F74575-E4F8-81AB-2753-B6558D015E31}"/>
              </a:ext>
            </a:extLst>
          </p:cNvPr>
          <p:cNvCxnSpPr>
            <a:cxnSpLocks/>
            <a:stCxn id="28" idx="0"/>
            <a:endCxn id="10" idx="2"/>
          </p:cNvCxnSpPr>
          <p:nvPr/>
        </p:nvCxnSpPr>
        <p:spPr>
          <a:xfrm rot="5400000" flipH="1" flipV="1">
            <a:off x="460704" y="4734201"/>
            <a:ext cx="1467810" cy="445288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6B924D2B-2FA8-73DC-5511-A5166B3F4770}"/>
              </a:ext>
            </a:extLst>
          </p:cNvPr>
          <p:cNvCxnSpPr>
            <a:cxnSpLocks/>
            <a:stCxn id="28" idx="3"/>
            <a:endCxn id="19" idx="2"/>
          </p:cNvCxnSpPr>
          <p:nvPr/>
        </p:nvCxnSpPr>
        <p:spPr>
          <a:xfrm flipV="1">
            <a:off x="1752839" y="4816193"/>
            <a:ext cx="5830837" cy="1344696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7D84CB6-1CE2-5F7A-FFD1-48FB1CCEE96D}"/>
              </a:ext>
            </a:extLst>
          </p:cNvPr>
          <p:cNvSpPr/>
          <p:nvPr/>
        </p:nvSpPr>
        <p:spPr>
          <a:xfrm>
            <a:off x="6793830" y="2571314"/>
            <a:ext cx="1570720" cy="9402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DC109C-CBBD-D3EB-1653-2C02AD08EC56}"/>
              </a:ext>
            </a:extLst>
          </p:cNvPr>
          <p:cNvSpPr/>
          <p:nvPr/>
        </p:nvSpPr>
        <p:spPr>
          <a:xfrm>
            <a:off x="4829717" y="2572293"/>
            <a:ext cx="1570720" cy="938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 Solver for P2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56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61B8D3-8D74-07EC-C2C4-5E1780506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202618D-067D-6137-D367-C4EB1DE6F371}"/>
              </a:ext>
            </a:extLst>
          </p:cNvPr>
          <p:cNvSpPr/>
          <p:nvPr/>
        </p:nvSpPr>
        <p:spPr>
          <a:xfrm>
            <a:off x="6400437" y="2892056"/>
            <a:ext cx="351237" cy="340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A0118C-1321-D612-D09D-AD3A724BA6C1}"/>
              </a:ext>
            </a:extLst>
          </p:cNvPr>
          <p:cNvSpPr/>
          <p:nvPr/>
        </p:nvSpPr>
        <p:spPr>
          <a:xfrm>
            <a:off x="10816607" y="2107885"/>
            <a:ext cx="1185005" cy="1394540"/>
          </a:xfrm>
          <a:prstGeom prst="rect">
            <a:avLst/>
          </a:prstGeom>
          <a:solidFill>
            <a:srgbClr val="F5C2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Leximin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Approx</a:t>
            </a:r>
            <a:endParaRPr lang="en-IL" sz="20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6799463-B622-2802-828A-A5B4A9105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25" y="178548"/>
            <a:ext cx="3709858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Reduction Flow</a:t>
            </a:r>
            <a:endParaRPr lang="en-IL" sz="3600" u="sng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07C18A-05B2-4D55-23DF-B0E0A12ACAC5}"/>
              </a:ext>
            </a:extLst>
          </p:cNvPr>
          <p:cNvSpPr/>
          <p:nvPr/>
        </p:nvSpPr>
        <p:spPr>
          <a:xfrm>
            <a:off x="8666908" y="1853189"/>
            <a:ext cx="1731804" cy="661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Ordered Outcome Alg.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B92ACA-324E-1B5C-A156-F537DA57D11A}"/>
              </a:ext>
            </a:extLst>
          </p:cNvPr>
          <p:cNvSpPr/>
          <p:nvPr/>
        </p:nvSpPr>
        <p:spPr>
          <a:xfrm>
            <a:off x="8831012" y="3147360"/>
            <a:ext cx="1479080" cy="9402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Shallow Solver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8944B2-DF65-BC8D-C0B0-ECF8AA261DEB}"/>
              </a:ext>
            </a:extLst>
          </p:cNvPr>
          <p:cNvSpPr/>
          <p:nvPr/>
        </p:nvSpPr>
        <p:spPr>
          <a:xfrm>
            <a:off x="6737227" y="3826297"/>
            <a:ext cx="1561748" cy="940278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Utilitarian Solver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DA1481-AA71-83CC-A658-A6B2FF18ABBE}"/>
                  </a:ext>
                </a:extLst>
              </p:cNvPr>
              <p:cNvSpPr txBox="1"/>
              <p:nvPr/>
            </p:nvSpPr>
            <p:spPr>
              <a:xfrm>
                <a:off x="7190107" y="3438112"/>
                <a:ext cx="75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DA1481-AA71-83CC-A658-A6B2FF18A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07" y="3438112"/>
                <a:ext cx="7518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86C7F8B-DF72-C9EA-AA88-68D8C7677B4F}"/>
              </a:ext>
            </a:extLst>
          </p:cNvPr>
          <p:cNvSpPr/>
          <p:nvPr/>
        </p:nvSpPr>
        <p:spPr>
          <a:xfrm>
            <a:off x="2869591" y="2572293"/>
            <a:ext cx="1570720" cy="938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 Solver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for linear P3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735AAB-FE15-D7DE-0967-7A725F218D59}"/>
              </a:ext>
            </a:extLst>
          </p:cNvPr>
          <p:cNvSpPr/>
          <p:nvPr/>
        </p:nvSpPr>
        <p:spPr>
          <a:xfrm>
            <a:off x="613897" y="1952179"/>
            <a:ext cx="1570720" cy="938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Ellipsoid Method </a:t>
            </a:r>
            <a:b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on P3 &amp; D3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737A1C-0774-FA37-969A-221B3E509D60}"/>
              </a:ext>
            </a:extLst>
          </p:cNvPr>
          <p:cNvSpPr/>
          <p:nvPr/>
        </p:nvSpPr>
        <p:spPr>
          <a:xfrm>
            <a:off x="612041" y="3281212"/>
            <a:ext cx="1561748" cy="940278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C3DACE-7727-DD49-8925-93047E03EB0E}"/>
                  </a:ext>
                </a:extLst>
              </p:cNvPr>
              <p:cNvSpPr txBox="1"/>
              <p:nvPr/>
            </p:nvSpPr>
            <p:spPr>
              <a:xfrm>
                <a:off x="10181134" y="2483679"/>
                <a:ext cx="682289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C3DACE-7727-DD49-8925-93047E03E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134" y="2483679"/>
                <a:ext cx="682289" cy="661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14A7C7-D464-8FF7-FC9A-D9F452F559D0}"/>
                  </a:ext>
                </a:extLst>
              </p:cNvPr>
              <p:cNvSpPr txBox="1"/>
              <p:nvPr/>
            </p:nvSpPr>
            <p:spPr>
              <a:xfrm>
                <a:off x="8277681" y="3255862"/>
                <a:ext cx="682289" cy="72327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14A7C7-D464-8FF7-FC9A-D9F452F55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681" y="3255862"/>
                <a:ext cx="682289" cy="723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2A3CDF-305D-01F6-6133-7A7C337119F8}"/>
                  </a:ext>
                </a:extLst>
              </p:cNvPr>
              <p:cNvSpPr txBox="1"/>
              <p:nvPr/>
            </p:nvSpPr>
            <p:spPr>
              <a:xfrm>
                <a:off x="6225443" y="2746174"/>
                <a:ext cx="682289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2A3CDF-305D-01F6-6133-7A7C33711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443" y="2746174"/>
                <a:ext cx="682289" cy="661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AC43C2-8740-4A58-913C-AF6CD43BD7F7}"/>
                  </a:ext>
                </a:extLst>
              </p:cNvPr>
              <p:cNvSpPr txBox="1"/>
              <p:nvPr/>
            </p:nvSpPr>
            <p:spPr>
              <a:xfrm>
                <a:off x="4264933" y="2746174"/>
                <a:ext cx="682289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AC43C2-8740-4A58-913C-AF6CD43BD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933" y="2746174"/>
                <a:ext cx="682289" cy="661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661ACB0-5337-1984-1098-EACF36769782}"/>
                  </a:ext>
                </a:extLst>
              </p:cNvPr>
              <p:cNvSpPr txBox="1"/>
              <p:nvPr/>
            </p:nvSpPr>
            <p:spPr>
              <a:xfrm>
                <a:off x="2173789" y="2731107"/>
                <a:ext cx="653646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661ACB0-5337-1984-1098-EACF36769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789" y="2731107"/>
                <a:ext cx="653646" cy="661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B70F5EF5-5D13-34C1-8713-810735F5D11E}"/>
              </a:ext>
            </a:extLst>
          </p:cNvPr>
          <p:cNvCxnSpPr>
            <a:cxnSpLocks/>
            <a:stCxn id="10" idx="3"/>
            <a:endCxn id="19" idx="1"/>
          </p:cNvCxnSpPr>
          <p:nvPr/>
        </p:nvCxnSpPr>
        <p:spPr>
          <a:xfrm>
            <a:off x="2173789" y="3751351"/>
            <a:ext cx="4563438" cy="545085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3B0ECA3-FFC0-9242-F4C3-5B8505146E02}"/>
              </a:ext>
            </a:extLst>
          </p:cNvPr>
          <p:cNvSpPr/>
          <p:nvPr/>
        </p:nvSpPr>
        <p:spPr>
          <a:xfrm>
            <a:off x="6793830" y="2571314"/>
            <a:ext cx="1570720" cy="9402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0AE622-3777-00C6-1EFB-E120CE0D427B}"/>
              </a:ext>
            </a:extLst>
          </p:cNvPr>
          <p:cNvSpPr/>
          <p:nvPr/>
        </p:nvSpPr>
        <p:spPr>
          <a:xfrm>
            <a:off x="4829717" y="2572293"/>
            <a:ext cx="1570720" cy="938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 Solver for P2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3F5302-36FF-CFE3-C921-4E685749EFDA}"/>
                  </a:ext>
                </a:extLst>
              </p:cNvPr>
              <p:cNvSpPr txBox="1"/>
              <p:nvPr/>
            </p:nvSpPr>
            <p:spPr>
              <a:xfrm>
                <a:off x="1123722" y="2869616"/>
                <a:ext cx="75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3F5302-36FF-CFE3-C921-4E685749E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22" y="2869616"/>
                <a:ext cx="7518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F801DDA-CD5B-C12E-AE4A-F79B0298D0C1}"/>
                  </a:ext>
                </a:extLst>
              </p:cNvPr>
              <p:cNvSpPr txBox="1"/>
              <p:nvPr/>
            </p:nvSpPr>
            <p:spPr>
              <a:xfrm>
                <a:off x="9266371" y="2600302"/>
                <a:ext cx="75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F801DDA-CD5B-C12E-AE4A-F79B0298D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371" y="2600302"/>
                <a:ext cx="75184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86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306A8-B05C-8201-26EA-D7A6632B1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169090-6D8D-D0F0-81AD-E08335C39640}"/>
              </a:ext>
            </a:extLst>
          </p:cNvPr>
          <p:cNvSpPr/>
          <p:nvPr/>
        </p:nvSpPr>
        <p:spPr>
          <a:xfrm>
            <a:off x="146806" y="325768"/>
            <a:ext cx="4372029" cy="1431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Candidate outcomes (selections)</a:t>
            </a:r>
            <a:endParaRPr lang="en-IL" sz="3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83A5D6-AEB7-98A4-1B19-3ED671C42CD9}"/>
              </a:ext>
            </a:extLst>
          </p:cNvPr>
          <p:cNvSpPr/>
          <p:nvPr/>
        </p:nvSpPr>
        <p:spPr>
          <a:xfrm>
            <a:off x="146807" y="5100638"/>
            <a:ext cx="4372029" cy="1431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Agents’ </a:t>
            </a:r>
            <a:br>
              <a:rPr lang="en-US" sz="3000" dirty="0"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</a:br>
            <a:r>
              <a:rPr lang="en-US" sz="3000" dirty="0">
                <a:solidFill>
                  <a:schemeClr val="accent6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utility functions </a:t>
            </a:r>
          </a:p>
          <a:p>
            <a:pPr algn="ctr"/>
            <a:r>
              <a:rPr lang="en-US" sz="3000" dirty="0"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 over selections</a:t>
            </a:r>
            <a:endParaRPr lang="en-IL" sz="3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1946EA-BAB9-5081-78E5-1A73D863AEA0}"/>
              </a:ext>
            </a:extLst>
          </p:cNvPr>
          <p:cNvCxnSpPr>
            <a:cxnSpLocks/>
          </p:cNvCxnSpPr>
          <p:nvPr/>
        </p:nvCxnSpPr>
        <p:spPr>
          <a:xfrm>
            <a:off x="2871788" y="1740045"/>
            <a:ext cx="938610" cy="834190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F567C6-2AC5-AFFF-5333-3C9F5B322E1A}"/>
              </a:ext>
            </a:extLst>
          </p:cNvPr>
          <p:cNvCxnSpPr>
            <a:cxnSpLocks/>
          </p:cNvCxnSpPr>
          <p:nvPr/>
        </p:nvCxnSpPr>
        <p:spPr>
          <a:xfrm flipV="1">
            <a:off x="2757488" y="4532243"/>
            <a:ext cx="938610" cy="568393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B9C1BFF-E291-FDD5-2D56-92AF1A857FBD}"/>
              </a:ext>
            </a:extLst>
          </p:cNvPr>
          <p:cNvCxnSpPr>
            <a:cxnSpLocks/>
          </p:cNvCxnSpPr>
          <p:nvPr/>
        </p:nvCxnSpPr>
        <p:spPr>
          <a:xfrm>
            <a:off x="7474688" y="3429000"/>
            <a:ext cx="1142538" cy="0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86E8B4E-F3EE-94C3-EEF8-65849277110E}"/>
              </a:ext>
            </a:extLst>
          </p:cNvPr>
          <p:cNvSpPr/>
          <p:nvPr/>
        </p:nvSpPr>
        <p:spPr>
          <a:xfrm>
            <a:off x="8617226" y="2792723"/>
            <a:ext cx="3574774" cy="164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Selection that </a:t>
            </a:r>
          </a:p>
          <a:p>
            <a:pPr algn="ctr"/>
            <a:r>
              <a:rPr lang="en-US" sz="3000" dirty="0"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optimizes a </a:t>
            </a:r>
            <a:br>
              <a:rPr lang="en-US" sz="3000" dirty="0">
                <a:solidFill>
                  <a:prstClr val="black"/>
                </a:solidFill>
                <a:latin typeface="Arial Rounded MT Bold" panose="020F0704030504030204" pitchFamily="34" charset="0"/>
                <a:ea typeface="+mj-ea"/>
                <a:cs typeface="+mj-cs"/>
              </a:rPr>
            </a:br>
            <a:r>
              <a:rPr lang="en-US" sz="3000" dirty="0">
                <a:solidFill>
                  <a:schemeClr val="accent6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welfare objective</a:t>
            </a:r>
            <a:endParaRPr lang="en-IL" sz="3000" dirty="0">
              <a:solidFill>
                <a:schemeClr val="accent6"/>
              </a:solidFill>
            </a:endParaRP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C63A01BE-866F-908D-B9F8-7D8ADF824546}"/>
              </a:ext>
            </a:extLst>
          </p:cNvPr>
          <p:cNvSpPr/>
          <p:nvPr/>
        </p:nvSpPr>
        <p:spPr>
          <a:xfrm>
            <a:off x="2474843" y="1053548"/>
            <a:ext cx="6599583" cy="4124739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49312-C2BB-35AD-5E01-4DEB3DB3A1E6}"/>
              </a:ext>
            </a:extLst>
          </p:cNvPr>
          <p:cNvSpPr txBox="1"/>
          <p:nvPr/>
        </p:nvSpPr>
        <p:spPr>
          <a:xfrm>
            <a:off x="3627938" y="2917293"/>
            <a:ext cx="39628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Social Choice     </a:t>
            </a:r>
            <a:endParaRPr lang="en-IL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D312D-F5FC-66F9-CCBC-5AC1D722A5C3}"/>
              </a:ext>
            </a:extLst>
          </p:cNvPr>
          <p:cNvSpPr txBox="1"/>
          <p:nvPr/>
        </p:nvSpPr>
        <p:spPr>
          <a:xfrm>
            <a:off x="3574775" y="2443860"/>
            <a:ext cx="4276947" cy="695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700"/>
              </a:lnSpc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Welfarist</a:t>
            </a:r>
          </a:p>
        </p:txBody>
      </p:sp>
    </p:spTree>
    <p:extLst>
      <p:ext uri="{BB962C8B-B14F-4D97-AF65-F5344CB8AC3E}">
        <p14:creationId xmlns:p14="http://schemas.microsoft.com/office/powerpoint/2010/main" val="66622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CDF4C-3035-C6A5-F50F-55799D62D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718235-C0A9-45F1-DD20-57F4F2F578C6}"/>
              </a:ext>
            </a:extLst>
          </p:cNvPr>
          <p:cNvSpPr/>
          <p:nvPr/>
        </p:nvSpPr>
        <p:spPr>
          <a:xfrm>
            <a:off x="10848774" y="223910"/>
            <a:ext cx="1185005" cy="1394540"/>
          </a:xfrm>
          <a:prstGeom prst="rect">
            <a:avLst/>
          </a:prstGeom>
          <a:solidFill>
            <a:srgbClr val="F5C2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Leximin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Approx</a:t>
            </a:r>
            <a:endParaRPr lang="en-IL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3DCBD4-5FEF-5797-650F-219A6567BE42}"/>
              </a:ext>
            </a:extLst>
          </p:cNvPr>
          <p:cNvSpPr/>
          <p:nvPr/>
        </p:nvSpPr>
        <p:spPr>
          <a:xfrm>
            <a:off x="8704650" y="223910"/>
            <a:ext cx="1731804" cy="1394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Ordered Outcome Alg.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9E8215-8C0D-F748-2BF4-D3C9E7C2AD28}"/>
              </a:ext>
            </a:extLst>
          </p:cNvPr>
          <p:cNvSpPr/>
          <p:nvPr/>
        </p:nvSpPr>
        <p:spPr>
          <a:xfrm>
            <a:off x="8831012" y="890083"/>
            <a:ext cx="1479080" cy="604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Shallow Solver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FF5858-D951-DAE4-30F0-50ACCA6A67F5}"/>
                  </a:ext>
                </a:extLst>
              </p:cNvPr>
              <p:cNvSpPr txBox="1"/>
              <p:nvPr/>
            </p:nvSpPr>
            <p:spPr>
              <a:xfrm>
                <a:off x="10258938" y="625279"/>
                <a:ext cx="682289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FF5858-D951-DAE4-30F0-50ACCA6A6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8938" y="625279"/>
                <a:ext cx="682289" cy="661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319E24B-21B2-1FA1-E305-C5D66688370F}"/>
              </a:ext>
            </a:extLst>
          </p:cNvPr>
          <p:cNvSpPr/>
          <p:nvPr/>
        </p:nvSpPr>
        <p:spPr>
          <a:xfrm>
            <a:off x="5349072" y="2069750"/>
            <a:ext cx="5692553" cy="46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5.2 in paper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D89753-0C01-B3A8-0DE1-7A197102CF32}"/>
                  </a:ext>
                </a:extLst>
              </p:cNvPr>
              <p:cNvSpPr txBox="1"/>
              <p:nvPr/>
            </p:nvSpPr>
            <p:spPr>
              <a:xfrm>
                <a:off x="5516221" y="2533562"/>
                <a:ext cx="6675779" cy="770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Given an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-shallow-solver for P1,</a:t>
                </a:r>
                <a:endParaRPr lang="en-IL" u="sng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the output of Ordered Outcomes Alg.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-leximin-approx.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D89753-0C01-B3A8-0DE1-7A197102C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221" y="2533562"/>
                <a:ext cx="6675779" cy="770596"/>
              </a:xfrm>
              <a:prstGeom prst="rect">
                <a:avLst/>
              </a:prstGeom>
              <a:blipFill>
                <a:blip r:embed="rId5"/>
                <a:stretch>
                  <a:fillRect l="-822" t="-2381" r="-183" b="-111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040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065BAF9-3C4A-C88B-9C4A-661D0EE33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38E1413-EDEC-01C7-5B0C-E110ADED83B5}"/>
              </a:ext>
            </a:extLst>
          </p:cNvPr>
          <p:cNvSpPr/>
          <p:nvPr/>
        </p:nvSpPr>
        <p:spPr>
          <a:xfrm>
            <a:off x="6702454" y="2452613"/>
            <a:ext cx="1749785" cy="248194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endParaRPr lang="en-IL" sz="1600" dirty="0">
              <a:solidFill>
                <a:schemeClr val="bg1">
                  <a:lumMod val="8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3D45767-3773-9011-7E39-AEA23543D990}"/>
              </a:ext>
            </a:extLst>
          </p:cNvPr>
          <p:cNvSpPr/>
          <p:nvPr/>
        </p:nvSpPr>
        <p:spPr>
          <a:xfrm>
            <a:off x="6400437" y="2892056"/>
            <a:ext cx="351237" cy="340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D2D60C-18DC-4E9F-BAE2-E7A6FCE39A13}"/>
              </a:ext>
            </a:extLst>
          </p:cNvPr>
          <p:cNvSpPr/>
          <p:nvPr/>
        </p:nvSpPr>
        <p:spPr>
          <a:xfrm>
            <a:off x="10848774" y="223910"/>
            <a:ext cx="1185005" cy="1394540"/>
          </a:xfrm>
          <a:prstGeom prst="rect">
            <a:avLst/>
          </a:prstGeom>
          <a:solidFill>
            <a:srgbClr val="F5C2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Leximin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Approx</a:t>
            </a:r>
            <a:endParaRPr lang="en-IL" sz="20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A80017C-AC3A-D711-3789-CBAC44CD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25" y="178548"/>
            <a:ext cx="3709858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Reduction Flow</a:t>
            </a:r>
            <a:endParaRPr lang="en-IL" sz="3600" u="sng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033B11-746F-2036-E394-154389141576}"/>
              </a:ext>
            </a:extLst>
          </p:cNvPr>
          <p:cNvSpPr/>
          <p:nvPr/>
        </p:nvSpPr>
        <p:spPr>
          <a:xfrm>
            <a:off x="8704650" y="223910"/>
            <a:ext cx="1731804" cy="1394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Ordered Outcome Alg.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37F0E2-0213-2ED2-347E-3B9F9F121B03}"/>
              </a:ext>
            </a:extLst>
          </p:cNvPr>
          <p:cNvSpPr/>
          <p:nvPr/>
        </p:nvSpPr>
        <p:spPr>
          <a:xfrm>
            <a:off x="8831012" y="890083"/>
            <a:ext cx="1479080" cy="604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Shallow Solver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7CE59B-A715-C85A-9298-651412814D15}"/>
              </a:ext>
            </a:extLst>
          </p:cNvPr>
          <p:cNvSpPr/>
          <p:nvPr/>
        </p:nvSpPr>
        <p:spPr>
          <a:xfrm>
            <a:off x="8831012" y="3147360"/>
            <a:ext cx="1479080" cy="9402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Shallow Solver for P1</a:t>
            </a:r>
            <a:endParaRPr lang="en-IL" sz="1600" dirty="0">
              <a:solidFill>
                <a:schemeClr val="bg1">
                  <a:lumMod val="8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F7BA02-5439-0305-B3DF-5605556A8205}"/>
              </a:ext>
            </a:extLst>
          </p:cNvPr>
          <p:cNvSpPr/>
          <p:nvPr/>
        </p:nvSpPr>
        <p:spPr>
          <a:xfrm>
            <a:off x="6802802" y="3875915"/>
            <a:ext cx="1561748" cy="940278"/>
          </a:xfrm>
          <a:prstGeom prst="rect">
            <a:avLst/>
          </a:prstGeom>
          <a:solidFill>
            <a:srgbClr val="E9F6D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600" dirty="0">
              <a:solidFill>
                <a:schemeClr val="bg1">
                  <a:lumMod val="85000"/>
                </a:schemeClr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9E2E9-4A6B-02F4-E255-BF64CD6201B7}"/>
                  </a:ext>
                </a:extLst>
              </p:cNvPr>
              <p:cNvSpPr txBox="1"/>
              <p:nvPr/>
            </p:nvSpPr>
            <p:spPr>
              <a:xfrm>
                <a:off x="7190107" y="3438112"/>
                <a:ext cx="75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9E2E9-4A6B-02F4-E255-BF64CD620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07" y="3438112"/>
                <a:ext cx="7518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8B1DE06-AC7A-8C0E-23B1-71136ABC44A8}"/>
              </a:ext>
            </a:extLst>
          </p:cNvPr>
          <p:cNvSpPr/>
          <p:nvPr/>
        </p:nvSpPr>
        <p:spPr>
          <a:xfrm>
            <a:off x="2869591" y="2572293"/>
            <a:ext cx="1570720" cy="9383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Approx Solver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for linear P3</a:t>
            </a:r>
            <a:endParaRPr lang="en-IL" sz="1600" dirty="0">
              <a:solidFill>
                <a:schemeClr val="bg1">
                  <a:lumMod val="85000"/>
                </a:schemeClr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00D6B-1E87-832E-64F0-C4711153BC71}"/>
              </a:ext>
            </a:extLst>
          </p:cNvPr>
          <p:cNvSpPr/>
          <p:nvPr/>
        </p:nvSpPr>
        <p:spPr>
          <a:xfrm>
            <a:off x="371849" y="1699174"/>
            <a:ext cx="2090809" cy="2759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Ellipsoid Variant on P3 &amp; D3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DCF91D-839A-758C-4C2F-2EA8B309909B}"/>
              </a:ext>
            </a:extLst>
          </p:cNvPr>
          <p:cNvSpPr/>
          <p:nvPr/>
        </p:nvSpPr>
        <p:spPr>
          <a:xfrm>
            <a:off x="490984" y="2368001"/>
            <a:ext cx="1852539" cy="20040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Approx-Separation-Oracle for D3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4D8F5F-A02E-02BC-6577-7EB321E34D9F}"/>
              </a:ext>
            </a:extLst>
          </p:cNvPr>
          <p:cNvSpPr/>
          <p:nvPr/>
        </p:nvSpPr>
        <p:spPr>
          <a:xfrm>
            <a:off x="636379" y="3282662"/>
            <a:ext cx="1561748" cy="940278"/>
          </a:xfrm>
          <a:prstGeom prst="rect">
            <a:avLst/>
          </a:prstGeom>
          <a:solidFill>
            <a:srgbClr val="E9F6D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600" dirty="0">
              <a:solidFill>
                <a:schemeClr val="bg1">
                  <a:lumMod val="85000"/>
                </a:scheme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614D71-A566-EB60-FF1F-44AB7FCB1C09}"/>
              </a:ext>
            </a:extLst>
          </p:cNvPr>
          <p:cNvCxnSpPr>
            <a:stCxn id="18" idx="2"/>
            <a:endCxn id="2" idx="0"/>
          </p:cNvCxnSpPr>
          <p:nvPr/>
        </p:nvCxnSpPr>
        <p:spPr>
          <a:xfrm>
            <a:off x="9570552" y="1494156"/>
            <a:ext cx="0" cy="16532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4EF529-455D-4CDF-B8FB-B3B58F153CD0}"/>
                  </a:ext>
                </a:extLst>
              </p:cNvPr>
              <p:cNvSpPr txBox="1"/>
              <p:nvPr/>
            </p:nvSpPr>
            <p:spPr>
              <a:xfrm>
                <a:off x="10258938" y="625279"/>
                <a:ext cx="682289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4EF529-455D-4CDF-B8FB-B3B58F153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8938" y="625279"/>
                <a:ext cx="682289" cy="661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D285B6-8BA1-F68C-DEA0-1DC7C0883403}"/>
                  </a:ext>
                </a:extLst>
              </p:cNvPr>
              <p:cNvSpPr txBox="1"/>
              <p:nvPr/>
            </p:nvSpPr>
            <p:spPr>
              <a:xfrm>
                <a:off x="8277681" y="3255862"/>
                <a:ext cx="682289" cy="72327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600" dirty="0">
                  <a:solidFill>
                    <a:schemeClr val="bg1">
                      <a:lumMod val="85000"/>
                    </a:schemeClr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D285B6-8BA1-F68C-DEA0-1DC7C0883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681" y="3255862"/>
                <a:ext cx="682289" cy="723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0D517B-F710-E566-422E-3EE64E6751A7}"/>
                  </a:ext>
                </a:extLst>
              </p:cNvPr>
              <p:cNvSpPr txBox="1"/>
              <p:nvPr/>
            </p:nvSpPr>
            <p:spPr>
              <a:xfrm>
                <a:off x="6225443" y="2746174"/>
                <a:ext cx="682289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bg1">
                      <a:lumMod val="85000"/>
                    </a:schemeClr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0D517B-F710-E566-422E-3EE64E675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443" y="2746174"/>
                <a:ext cx="682289" cy="661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CB0774F-844C-CDA3-3C2F-0331B79F6049}"/>
                  </a:ext>
                </a:extLst>
              </p:cNvPr>
              <p:cNvSpPr txBox="1"/>
              <p:nvPr/>
            </p:nvSpPr>
            <p:spPr>
              <a:xfrm>
                <a:off x="4264933" y="2746174"/>
                <a:ext cx="682289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bg1">
                      <a:lumMod val="85000"/>
                    </a:schemeClr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CB0774F-844C-CDA3-3C2F-0331B79F6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933" y="2746174"/>
                <a:ext cx="682289" cy="661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24788F8-9F71-11CA-592E-994E5B35082E}"/>
                  </a:ext>
                </a:extLst>
              </p:cNvPr>
              <p:cNvSpPr txBox="1"/>
              <p:nvPr/>
            </p:nvSpPr>
            <p:spPr>
              <a:xfrm>
                <a:off x="2274909" y="2746174"/>
                <a:ext cx="682289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bg1">
                      <a:lumMod val="85000"/>
                    </a:schemeClr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24788F8-9F71-11CA-592E-994E5B350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909" y="2746174"/>
                <a:ext cx="682289" cy="661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A22E84DA-57FB-678A-AFC4-66A548C2F1CD}"/>
              </a:ext>
            </a:extLst>
          </p:cNvPr>
          <p:cNvSpPr/>
          <p:nvPr/>
        </p:nvSpPr>
        <p:spPr>
          <a:xfrm>
            <a:off x="191091" y="5690750"/>
            <a:ext cx="1561748" cy="940278"/>
          </a:xfrm>
          <a:prstGeom prst="rect">
            <a:avLst/>
          </a:prstGeom>
          <a:solidFill>
            <a:srgbClr val="E9F6D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600" dirty="0">
              <a:solidFill>
                <a:schemeClr val="bg1">
                  <a:lumMod val="85000"/>
                </a:scheme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662A4C1-5E5F-5422-8019-B34BE8C10506}"/>
              </a:ext>
            </a:extLst>
          </p:cNvPr>
          <p:cNvCxnSpPr>
            <a:cxnSpLocks/>
            <a:stCxn id="28" idx="0"/>
            <a:endCxn id="10" idx="2"/>
          </p:cNvCxnSpPr>
          <p:nvPr/>
        </p:nvCxnSpPr>
        <p:spPr>
          <a:xfrm rot="5400000" flipH="1" flipV="1">
            <a:off x="460704" y="4734201"/>
            <a:ext cx="1467810" cy="44528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1C3C0E64-601C-1A86-7014-452034F0CEAD}"/>
              </a:ext>
            </a:extLst>
          </p:cNvPr>
          <p:cNvCxnSpPr>
            <a:cxnSpLocks/>
            <a:stCxn id="28" idx="3"/>
            <a:endCxn id="19" idx="2"/>
          </p:cNvCxnSpPr>
          <p:nvPr/>
        </p:nvCxnSpPr>
        <p:spPr>
          <a:xfrm flipV="1">
            <a:off x="1752839" y="4816193"/>
            <a:ext cx="5830837" cy="1344696"/>
          </a:xfrm>
          <a:prstGeom prst="bentConnector2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8130925-5C7B-5E99-8592-F4BA5290A750}"/>
              </a:ext>
            </a:extLst>
          </p:cNvPr>
          <p:cNvSpPr/>
          <p:nvPr/>
        </p:nvSpPr>
        <p:spPr>
          <a:xfrm>
            <a:off x="6793830" y="2571314"/>
            <a:ext cx="1570720" cy="9402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600" dirty="0">
              <a:solidFill>
                <a:schemeClr val="bg1">
                  <a:lumMod val="85000"/>
                </a:schemeClr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AB2D63-722E-71D8-AC64-D1D8248E1651}"/>
              </a:ext>
            </a:extLst>
          </p:cNvPr>
          <p:cNvSpPr/>
          <p:nvPr/>
        </p:nvSpPr>
        <p:spPr>
          <a:xfrm>
            <a:off x="4829717" y="2572293"/>
            <a:ext cx="1570720" cy="9383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Approx Solver for P2</a:t>
            </a:r>
            <a:endParaRPr lang="en-IL" sz="1600" dirty="0">
              <a:solidFill>
                <a:schemeClr val="bg1">
                  <a:lumMod val="85000"/>
                </a:schemeClr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4220BB-1211-2C63-5F49-6E9F9A422027}"/>
              </a:ext>
            </a:extLst>
          </p:cNvPr>
          <p:cNvSpPr/>
          <p:nvPr/>
        </p:nvSpPr>
        <p:spPr>
          <a:xfrm>
            <a:off x="9046316" y="1728129"/>
            <a:ext cx="3107531" cy="46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5.2 in paper</a:t>
            </a:r>
          </a:p>
        </p:txBody>
      </p:sp>
    </p:spTree>
    <p:extLst>
      <p:ext uri="{BB962C8B-B14F-4D97-AF65-F5344CB8AC3E}">
        <p14:creationId xmlns:p14="http://schemas.microsoft.com/office/powerpoint/2010/main" val="4091289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09FB5-1D30-D001-C5A4-331E4D69D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D715AA-373A-F8A9-A1C3-C11DDF7DA1E3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34160" y="69734"/>
                <a:ext cx="11224429" cy="827703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36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-Shallow Solver: Definition</a:t>
                </a:r>
                <a:endParaRPr lang="en-IL" sz="3600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D715AA-373A-F8A9-A1C3-C11DDF7DA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34160" y="69734"/>
                <a:ext cx="11224429" cy="827703"/>
              </a:xfrm>
              <a:blipFill>
                <a:blip r:embed="rId3"/>
                <a:stretch>
                  <a:fillRect l="-1357" b="-176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3F6D9B7-7C6D-A2C0-8C46-9B74409D60A0}"/>
                  </a:ext>
                </a:extLst>
              </p:cNvPr>
              <p:cNvSpPr/>
              <p:nvPr/>
            </p:nvSpPr>
            <p:spPr>
              <a:xfrm>
                <a:off x="5242617" y="3347758"/>
                <a:ext cx="4108658" cy="5570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solutions using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probability</a:t>
                </a:r>
                <a:r>
                  <a:rPr lang="en-US" baseline="300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1</a:t>
                </a:r>
                <a:endParaRPr lang="en-US" sz="1600" baseline="300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3F6D9B7-7C6D-A2C0-8C46-9B74409D60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617" y="3347758"/>
                <a:ext cx="4108658" cy="557073"/>
              </a:xfrm>
              <a:prstGeom prst="rect">
                <a:avLst/>
              </a:prstGeom>
              <a:blipFill>
                <a:blip r:embed="rId4"/>
                <a:stretch>
                  <a:fillRect l="-1187" b="-7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37AE876-5362-A911-A8B3-1E08BFD823D2}"/>
              </a:ext>
            </a:extLst>
          </p:cNvPr>
          <p:cNvSpPr/>
          <p:nvPr/>
        </p:nvSpPr>
        <p:spPr>
          <a:xfrm>
            <a:off x="234158" y="928916"/>
            <a:ext cx="1273628" cy="55149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Solver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DDAD18-F3A3-3117-8F86-9FC1A9CA26CC}"/>
              </a:ext>
            </a:extLst>
          </p:cNvPr>
          <p:cNvSpPr/>
          <p:nvPr/>
        </p:nvSpPr>
        <p:spPr>
          <a:xfrm>
            <a:off x="1507788" y="931103"/>
            <a:ext cx="5905952" cy="5514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9C919A6-0746-31AE-E6B5-9DFDA72A67ED}"/>
                  </a:ext>
                </a:extLst>
              </p:cNvPr>
              <p:cNvSpPr/>
              <p:nvPr/>
            </p:nvSpPr>
            <p:spPr>
              <a:xfrm>
                <a:off x="1559395" y="928916"/>
                <a:ext cx="4470893" cy="5514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returns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P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 (</a:t>
                </a:r>
                <a:r>
                  <a:rPr lang="en-US" sz="1600" u="sng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feasible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for P1)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9C919A6-0746-31AE-E6B5-9DFDA72A6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95" y="928916"/>
                <a:ext cx="4470893" cy="551492"/>
              </a:xfrm>
              <a:prstGeom prst="rect">
                <a:avLst/>
              </a:prstGeom>
              <a:blipFill>
                <a:blip r:embed="rId6"/>
                <a:stretch>
                  <a:fillRect l="-8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AB4CD958-9F2A-1C3B-AE37-A42691E43BA5}"/>
              </a:ext>
            </a:extLst>
          </p:cNvPr>
          <p:cNvSpPr/>
          <p:nvPr/>
        </p:nvSpPr>
        <p:spPr>
          <a:xfrm>
            <a:off x="234160" y="1811660"/>
            <a:ext cx="1273628" cy="55149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Exact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B1C7E6-82AC-408C-5749-2877866714CC}"/>
              </a:ext>
            </a:extLst>
          </p:cNvPr>
          <p:cNvSpPr/>
          <p:nvPr/>
        </p:nvSpPr>
        <p:spPr>
          <a:xfrm>
            <a:off x="1507789" y="1813847"/>
            <a:ext cx="5905951" cy="5514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FCC9136-2E59-9874-C61C-17FCC1DA8CB6}"/>
                  </a:ext>
                </a:extLst>
              </p:cNvPr>
              <p:cNvSpPr/>
              <p:nvPr/>
            </p:nvSpPr>
            <p:spPr>
              <a:xfrm>
                <a:off x="1559397" y="1811660"/>
                <a:ext cx="4057051" cy="5514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obj(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)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obj(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)   for any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P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sz="16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FCC9136-2E59-9874-C61C-17FCC1DA8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97" y="1811660"/>
                <a:ext cx="4057051" cy="551492"/>
              </a:xfrm>
              <a:prstGeom prst="rect">
                <a:avLst/>
              </a:prstGeom>
              <a:blipFill>
                <a:blip r:embed="rId7"/>
                <a:stretch>
                  <a:fillRect l="-9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5A48429-D091-59B8-5553-33655BF8162B}"/>
                  </a:ext>
                </a:extLst>
              </p:cNvPr>
              <p:cNvSpPr/>
              <p:nvPr/>
            </p:nvSpPr>
            <p:spPr>
              <a:xfrm>
                <a:off x="234161" y="2465014"/>
                <a:ext cx="1273629" cy="551492"/>
              </a:xfrm>
              <a:prstGeom prst="rect">
                <a:avLst/>
              </a:prstGeom>
              <a:solidFill>
                <a:srgbClr val="D9D9D9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-Shallow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5A48429-D091-59B8-5553-33655BF81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61" y="2465014"/>
                <a:ext cx="1273629" cy="5514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7091DCFD-81C4-666F-E325-3212321997A3}"/>
              </a:ext>
            </a:extLst>
          </p:cNvPr>
          <p:cNvSpPr/>
          <p:nvPr/>
        </p:nvSpPr>
        <p:spPr>
          <a:xfrm>
            <a:off x="1507790" y="2467201"/>
            <a:ext cx="5905953" cy="5493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C1D5D2E-79D1-1E4E-233D-C653AE5BE618}"/>
                  </a:ext>
                </a:extLst>
              </p:cNvPr>
              <p:cNvSpPr/>
              <p:nvPr/>
            </p:nvSpPr>
            <p:spPr>
              <a:xfrm>
                <a:off x="1559397" y="2545102"/>
                <a:ext cx="5854343" cy="7526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obj(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)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obj(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)   for any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P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∩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C1D5D2E-79D1-1E4E-233D-C653AE5BE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97" y="2545102"/>
                <a:ext cx="5854343" cy="752627"/>
              </a:xfrm>
              <a:prstGeom prst="rect">
                <a:avLst/>
              </a:prstGeom>
              <a:blipFill>
                <a:blip r:embed="rId9"/>
                <a:stretch>
                  <a:fillRect l="-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B749144-56BC-F003-C4A6-C988535BD987}"/>
                  </a:ext>
                </a:extLst>
              </p:cNvPr>
              <p:cNvSpPr/>
              <p:nvPr/>
            </p:nvSpPr>
            <p:spPr>
              <a:xfrm>
                <a:off x="531628" y="3742660"/>
                <a:ext cx="3009014" cy="2184237"/>
              </a:xfrm>
              <a:prstGeom prst="ellipse">
                <a:avLst/>
              </a:prstGeom>
              <a:solidFill>
                <a:srgbClr val="DDDDDD">
                  <a:alpha val="36863"/>
                </a:srgb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Feasible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Solutions 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P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endParaRPr lang="en-IL" sz="16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B749144-56BC-F003-C4A6-C988535BD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28" y="3742660"/>
                <a:ext cx="3009014" cy="218423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3742EC6D-4864-A3BC-FF96-C340E3840C43}"/>
              </a:ext>
            </a:extLst>
          </p:cNvPr>
          <p:cNvSpPr/>
          <p:nvPr/>
        </p:nvSpPr>
        <p:spPr>
          <a:xfrm>
            <a:off x="1775580" y="4486939"/>
            <a:ext cx="1403554" cy="1127052"/>
          </a:xfrm>
          <a:prstGeom prst="ellipse">
            <a:avLst/>
          </a:prstGeom>
          <a:solidFill>
            <a:srgbClr val="00B0F0">
              <a:alpha val="30196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IL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1D69777-1F2F-6AB5-FB1E-AB0DEC696A36}"/>
              </a:ext>
            </a:extLst>
          </p:cNvPr>
          <p:cNvCxnSpPr>
            <a:cxnSpLocks/>
          </p:cNvCxnSpPr>
          <p:nvPr/>
        </p:nvCxnSpPr>
        <p:spPr>
          <a:xfrm>
            <a:off x="5794744" y="2923953"/>
            <a:ext cx="0" cy="505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7D41D8-E1DC-D2F7-B639-50742C08B801}"/>
                  </a:ext>
                </a:extLst>
              </p:cNvPr>
              <p:cNvSpPr txBox="1"/>
              <p:nvPr/>
            </p:nvSpPr>
            <p:spPr>
              <a:xfrm>
                <a:off x="1679887" y="4882486"/>
                <a:ext cx="160285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P</m:t>
                          </m:r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∩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𝛼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IL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7D41D8-E1DC-D2F7-B639-50742C08B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887" y="4882486"/>
                <a:ext cx="160285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7D8E105-DEEF-10AC-D35F-3B2F1F0C974C}"/>
              </a:ext>
            </a:extLst>
          </p:cNvPr>
          <p:cNvSpPr txBox="1"/>
          <p:nvPr/>
        </p:nvSpPr>
        <p:spPr>
          <a:xfrm>
            <a:off x="225" y="6443457"/>
            <a:ext cx="12191775" cy="374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¹ We assume there is a </a:t>
            </a:r>
            <a:r>
              <a:rPr lang="en-US" sz="1400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dummy selection</a:t>
            </a:r>
            <a:r>
              <a:rPr lang="en-US" sz="14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that gives all agents utility 0.     </a:t>
            </a:r>
            <a:endParaRPr lang="en-US" sz="1400" b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62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2A074-BFE1-A9E1-C59D-E18925CE6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85E23B-C411-BE5F-ACA6-6B73DDC40300}"/>
              </a:ext>
            </a:extLst>
          </p:cNvPr>
          <p:cNvSpPr/>
          <p:nvPr/>
        </p:nvSpPr>
        <p:spPr>
          <a:xfrm>
            <a:off x="7392474" y="3442620"/>
            <a:ext cx="326762" cy="445252"/>
          </a:xfrm>
          <a:prstGeom prst="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2BBE2A-1607-D0C0-4F7A-D8E12A4D1456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34160" y="69734"/>
                <a:ext cx="11224429" cy="827703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36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-Shallow Solver: Definition</a:t>
                </a:r>
                <a:endParaRPr lang="en-IL" sz="3600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2BBE2A-1607-D0C0-4F7A-D8E12A4D14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34160" y="69734"/>
                <a:ext cx="11224429" cy="827703"/>
              </a:xfrm>
              <a:blipFill>
                <a:blip r:embed="rId3"/>
                <a:stretch>
                  <a:fillRect l="-1357" b="-176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67BC413-B60E-2812-9B81-97C690E4810F}"/>
                  </a:ext>
                </a:extLst>
              </p:cNvPr>
              <p:cNvSpPr/>
              <p:nvPr/>
            </p:nvSpPr>
            <p:spPr>
              <a:xfrm>
                <a:off x="5242617" y="3379657"/>
                <a:ext cx="3965178" cy="21842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solutions using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9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probability</a:t>
                </a:r>
                <a:r>
                  <a:rPr lang="en-US" baseline="300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1</a:t>
                </a:r>
                <a:endParaRPr lang="en-US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(instead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)</a:t>
                </a:r>
                <a:r>
                  <a:rPr lang="en-US" sz="1600" dirty="0">
                    <a:solidFill>
                      <a:schemeClr val="bg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.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67BC413-B60E-2812-9B81-97C690E48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617" y="3379657"/>
                <a:ext cx="3965178" cy="2184237"/>
              </a:xfrm>
              <a:prstGeom prst="rect">
                <a:avLst/>
              </a:prstGeom>
              <a:blipFill>
                <a:blip r:embed="rId4"/>
                <a:stretch>
                  <a:fillRect l="-1231" r="-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68D196C9-D91C-FFAD-0B6A-6C20703931A2}"/>
              </a:ext>
            </a:extLst>
          </p:cNvPr>
          <p:cNvSpPr/>
          <p:nvPr/>
        </p:nvSpPr>
        <p:spPr>
          <a:xfrm>
            <a:off x="234158" y="928916"/>
            <a:ext cx="1273628" cy="55149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Solver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8EA796-4D91-8813-33E5-68BDA12ECDFD}"/>
              </a:ext>
            </a:extLst>
          </p:cNvPr>
          <p:cNvSpPr/>
          <p:nvPr/>
        </p:nvSpPr>
        <p:spPr>
          <a:xfrm>
            <a:off x="1507788" y="931103"/>
            <a:ext cx="5905952" cy="5514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6295CEE-88DB-A9F7-F528-242658E97196}"/>
                  </a:ext>
                </a:extLst>
              </p:cNvPr>
              <p:cNvSpPr/>
              <p:nvPr/>
            </p:nvSpPr>
            <p:spPr>
              <a:xfrm>
                <a:off x="1559395" y="928916"/>
                <a:ext cx="4470893" cy="5514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returns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P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 (</a:t>
                </a:r>
                <a:r>
                  <a:rPr lang="en-US" sz="1600" u="sng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feasible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for P1)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6295CEE-88DB-A9F7-F528-242658E97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95" y="928916"/>
                <a:ext cx="4470893" cy="551492"/>
              </a:xfrm>
              <a:prstGeom prst="rect">
                <a:avLst/>
              </a:prstGeom>
              <a:blipFill>
                <a:blip r:embed="rId5"/>
                <a:stretch>
                  <a:fillRect l="-8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6321F957-AA34-EB10-BA25-270C332688BD}"/>
              </a:ext>
            </a:extLst>
          </p:cNvPr>
          <p:cNvSpPr/>
          <p:nvPr/>
        </p:nvSpPr>
        <p:spPr>
          <a:xfrm>
            <a:off x="234160" y="1811660"/>
            <a:ext cx="1273628" cy="55149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Exact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C1ECDE-A448-11DD-0D46-5A7C9CDEAA30}"/>
              </a:ext>
            </a:extLst>
          </p:cNvPr>
          <p:cNvSpPr/>
          <p:nvPr/>
        </p:nvSpPr>
        <p:spPr>
          <a:xfrm>
            <a:off x="1507789" y="1813847"/>
            <a:ext cx="5905951" cy="5514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5BFDF49-796E-A017-2A00-18AAAFC0843D}"/>
                  </a:ext>
                </a:extLst>
              </p:cNvPr>
              <p:cNvSpPr/>
              <p:nvPr/>
            </p:nvSpPr>
            <p:spPr>
              <a:xfrm>
                <a:off x="1559397" y="1811660"/>
                <a:ext cx="4057051" cy="5514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obj(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)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obj(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)   for any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P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sz="16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5BFDF49-796E-A017-2A00-18AAAFC08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97" y="1811660"/>
                <a:ext cx="4057051" cy="551492"/>
              </a:xfrm>
              <a:prstGeom prst="rect">
                <a:avLst/>
              </a:prstGeom>
              <a:blipFill>
                <a:blip r:embed="rId6"/>
                <a:stretch>
                  <a:fillRect l="-9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A725466-42BA-2671-9BE3-C0F2AAA32761}"/>
                  </a:ext>
                </a:extLst>
              </p:cNvPr>
              <p:cNvSpPr/>
              <p:nvPr/>
            </p:nvSpPr>
            <p:spPr>
              <a:xfrm>
                <a:off x="234161" y="2465014"/>
                <a:ext cx="1273629" cy="551492"/>
              </a:xfrm>
              <a:prstGeom prst="rect">
                <a:avLst/>
              </a:prstGeom>
              <a:solidFill>
                <a:srgbClr val="D9D9D9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-Shallow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A725466-42BA-2671-9BE3-C0F2AAA327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61" y="2465014"/>
                <a:ext cx="1273629" cy="5514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5FE5174E-0DC7-55CE-D6A4-AF26462B6A50}"/>
              </a:ext>
            </a:extLst>
          </p:cNvPr>
          <p:cNvSpPr/>
          <p:nvPr/>
        </p:nvSpPr>
        <p:spPr>
          <a:xfrm>
            <a:off x="1507790" y="2467201"/>
            <a:ext cx="5905953" cy="5493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89F927-E0DF-C5C4-3966-0C3F099DE717}"/>
                  </a:ext>
                </a:extLst>
              </p:cNvPr>
              <p:cNvSpPr/>
              <p:nvPr/>
            </p:nvSpPr>
            <p:spPr>
              <a:xfrm>
                <a:off x="1559397" y="2545102"/>
                <a:ext cx="5854343" cy="7526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obj(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)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obj(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)   for any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P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∩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89F927-E0DF-C5C4-3966-0C3F099DE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97" y="2545102"/>
                <a:ext cx="5854343" cy="752627"/>
              </a:xfrm>
              <a:prstGeom prst="rect">
                <a:avLst/>
              </a:prstGeom>
              <a:blipFill>
                <a:blip r:embed="rId8"/>
                <a:stretch>
                  <a:fillRect l="-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00527E9-9706-D8D0-6FEB-B46E87D35B4A}"/>
                  </a:ext>
                </a:extLst>
              </p:cNvPr>
              <p:cNvSpPr/>
              <p:nvPr/>
            </p:nvSpPr>
            <p:spPr>
              <a:xfrm>
                <a:off x="531628" y="3742660"/>
                <a:ext cx="3009014" cy="2184237"/>
              </a:xfrm>
              <a:prstGeom prst="ellipse">
                <a:avLst/>
              </a:prstGeom>
              <a:solidFill>
                <a:srgbClr val="DDDDDD">
                  <a:alpha val="36863"/>
                </a:srgb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Feasible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Solutions 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P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endParaRPr lang="en-IL" sz="16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00527E9-9706-D8D0-6FEB-B46E87D35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28" y="3742660"/>
                <a:ext cx="3009014" cy="218423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2BE95D7A-1EE0-69C5-3582-BB855A66F989}"/>
              </a:ext>
            </a:extLst>
          </p:cNvPr>
          <p:cNvSpPr/>
          <p:nvPr/>
        </p:nvSpPr>
        <p:spPr>
          <a:xfrm>
            <a:off x="1775580" y="4486939"/>
            <a:ext cx="1403554" cy="1127052"/>
          </a:xfrm>
          <a:prstGeom prst="ellipse">
            <a:avLst/>
          </a:prstGeom>
          <a:solidFill>
            <a:srgbClr val="00B0F0">
              <a:alpha val="30196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IL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3797FE-582A-4ED8-232C-E5A4D9F6776B}"/>
              </a:ext>
            </a:extLst>
          </p:cNvPr>
          <p:cNvCxnSpPr>
            <a:cxnSpLocks/>
          </p:cNvCxnSpPr>
          <p:nvPr/>
        </p:nvCxnSpPr>
        <p:spPr>
          <a:xfrm>
            <a:off x="5794744" y="2923953"/>
            <a:ext cx="0" cy="505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4DFB34-1B6C-701E-27ED-C26CF029634B}"/>
                  </a:ext>
                </a:extLst>
              </p:cNvPr>
              <p:cNvSpPr txBox="1"/>
              <p:nvPr/>
            </p:nvSpPr>
            <p:spPr>
              <a:xfrm>
                <a:off x="1679887" y="4882486"/>
                <a:ext cx="160285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P</m:t>
                          </m:r>
                          <m: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∩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𝛼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IL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4DFB34-1B6C-701E-27ED-C26CF0296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887" y="4882486"/>
                <a:ext cx="160285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20D822-DE06-FC02-9ACC-8C8CD9DED282}"/>
                  </a:ext>
                </a:extLst>
              </p:cNvPr>
              <p:cNvSpPr/>
              <p:nvPr/>
            </p:nvSpPr>
            <p:spPr>
              <a:xfrm>
                <a:off x="4083670" y="3477982"/>
                <a:ext cx="1158947" cy="445252"/>
              </a:xfrm>
              <a:prstGeom prst="rect">
                <a:avLst/>
              </a:prstGeom>
              <a:solidFill>
                <a:srgbClr val="FFFFA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20D822-DE06-FC02-9ACC-8C8CD9DED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670" y="3477982"/>
                <a:ext cx="1158947" cy="4452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053B6B-AF96-9AE5-A5BB-680720BD9E7F}"/>
                  </a:ext>
                </a:extLst>
              </p:cNvPr>
              <p:cNvSpPr txBox="1"/>
              <p:nvPr/>
            </p:nvSpPr>
            <p:spPr>
              <a:xfrm>
                <a:off x="225" y="6443457"/>
                <a:ext cx="12191775" cy="408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¹ We assume there is a </a:t>
                </a:r>
                <a:r>
                  <a:rPr lang="en-US" sz="1400" u="sng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dummy selection</a:t>
                </a: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that gives all agents utility 0,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𝑑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𝑆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.     </a:t>
                </a:r>
                <a:endParaRPr lang="en-US" sz="1400" b="1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053B6B-AF96-9AE5-A5BB-680720BD9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" y="6443457"/>
                <a:ext cx="12191775" cy="408573"/>
              </a:xfrm>
              <a:prstGeom prst="rect">
                <a:avLst/>
              </a:prstGeom>
              <a:blipFill>
                <a:blip r:embed="rId12"/>
                <a:stretch>
                  <a:fillRect l="-150" b="-119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147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7EB86-07F1-2D0E-1718-FB79719F3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D37A4C-8834-48B0-67CC-D567081F2CC3}"/>
              </a:ext>
            </a:extLst>
          </p:cNvPr>
          <p:cNvSpPr/>
          <p:nvPr/>
        </p:nvSpPr>
        <p:spPr>
          <a:xfrm>
            <a:off x="264009" y="1325192"/>
            <a:ext cx="7194866" cy="11401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IL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15D90C-B523-B994-D0C2-A715013ECDD3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7228" y="143622"/>
                <a:ext cx="11224429" cy="687258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36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-Shallow Solver for P1</a:t>
                </a:r>
                <a:endParaRPr lang="en-IL" sz="40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15D90C-B523-B994-D0C2-A715013ECD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7228" y="143622"/>
                <a:ext cx="11224429" cy="687258"/>
              </a:xfrm>
              <a:blipFill>
                <a:blip r:embed="rId3"/>
                <a:stretch>
                  <a:fillRect l="-1412" t="-10714" b="-303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ABC9ECC-A36D-0128-D4E5-78F02E11FC00}"/>
              </a:ext>
            </a:extLst>
          </p:cNvPr>
          <p:cNvSpPr/>
          <p:nvPr/>
        </p:nvSpPr>
        <p:spPr>
          <a:xfrm>
            <a:off x="264009" y="861379"/>
            <a:ext cx="7194865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6.1</a:t>
            </a:r>
            <a:endParaRPr lang="en-US" sz="18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3C0989-73AD-86CB-244B-462FAED7ED4C}"/>
              </a:ext>
            </a:extLst>
          </p:cNvPr>
          <p:cNvSpPr txBox="1"/>
          <p:nvPr/>
        </p:nvSpPr>
        <p:spPr>
          <a:xfrm>
            <a:off x="4922778" y="1712233"/>
            <a:ext cx="24527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shallow-solver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AAF4AC-938C-B32B-C7C3-B7C33F2E87E9}"/>
                  </a:ext>
                </a:extLst>
              </p:cNvPr>
              <p:cNvSpPr txBox="1"/>
              <p:nvPr/>
            </p:nvSpPr>
            <p:spPr>
              <a:xfrm>
                <a:off x="4096581" y="1585807"/>
                <a:ext cx="751848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AAF4AC-938C-B32B-C7C3-B7C33F2E8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581" y="1585807"/>
                <a:ext cx="751848" cy="600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C948C4-523C-4554-1B43-2C1C24C59492}"/>
                  </a:ext>
                </a:extLst>
              </p:cNvPr>
              <p:cNvSpPr txBox="1"/>
              <p:nvPr/>
            </p:nvSpPr>
            <p:spPr>
              <a:xfrm>
                <a:off x="264009" y="1389068"/>
                <a:ext cx="4575459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(a) Approx. black-box for utilitarian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(b) An arbitrary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𝒊𝒏𝒊𝒕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P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Tx/>
                  <a:buAutoNum type="alphaLcParenBoth" startAt="3"/>
                </a:pPr>
                <a:r>
                  <a:rPr lang="en-US" sz="1600" u="sng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Weak Feasibility-Oracle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for P1</a:t>
                </a:r>
                <a:endParaRPr lang="en-IL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C948C4-523C-4554-1B43-2C1C24C59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9" y="1389068"/>
                <a:ext cx="4575459" cy="984885"/>
              </a:xfrm>
              <a:prstGeom prst="rect">
                <a:avLst/>
              </a:prstGeom>
              <a:blipFill>
                <a:blip r:embed="rId5"/>
                <a:stretch>
                  <a:fillRect l="-666" t="-1863" b="-74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8F42115-B6F0-4085-7B95-5CE8EA21786D}"/>
              </a:ext>
            </a:extLst>
          </p:cNvPr>
          <p:cNvSpPr/>
          <p:nvPr/>
        </p:nvSpPr>
        <p:spPr>
          <a:xfrm>
            <a:off x="7676940" y="1"/>
            <a:ext cx="4515059" cy="971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CCCCD-9050-0590-0ABD-1AFC573FB7CA}"/>
              </a:ext>
            </a:extLst>
          </p:cNvPr>
          <p:cNvSpPr/>
          <p:nvPr/>
        </p:nvSpPr>
        <p:spPr>
          <a:xfrm>
            <a:off x="11246008" y="130418"/>
            <a:ext cx="814591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Shallow Solver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DAF225-BD5F-2E30-3BED-DA425F57B6BF}"/>
              </a:ext>
            </a:extLst>
          </p:cNvPr>
          <p:cNvSpPr/>
          <p:nvPr/>
        </p:nvSpPr>
        <p:spPr>
          <a:xfrm>
            <a:off x="9330654" y="124932"/>
            <a:ext cx="1506022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7F0B60-C293-12C1-9E9D-1A25A91898C3}"/>
              </a:ext>
            </a:extLst>
          </p:cNvPr>
          <p:cNvSpPr/>
          <p:nvPr/>
        </p:nvSpPr>
        <p:spPr>
          <a:xfrm>
            <a:off x="7791936" y="120390"/>
            <a:ext cx="1224415" cy="710489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D41F33-40BC-3B99-DA7F-3E6A147086F4}"/>
                  </a:ext>
                </a:extLst>
              </p:cNvPr>
              <p:cNvSpPr txBox="1"/>
              <p:nvPr/>
            </p:nvSpPr>
            <p:spPr>
              <a:xfrm>
                <a:off x="8797583" y="275579"/>
                <a:ext cx="751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D41F33-40BC-3B99-DA7F-3E6A14708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583" y="275579"/>
                <a:ext cx="75184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DD6974-82AD-7702-EE2A-FE1807187321}"/>
                  </a:ext>
                </a:extLst>
              </p:cNvPr>
              <p:cNvSpPr txBox="1"/>
              <p:nvPr/>
            </p:nvSpPr>
            <p:spPr>
              <a:xfrm>
                <a:off x="10700198" y="175552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DD6974-82AD-7702-EE2A-FE1807187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98" y="175552"/>
                <a:ext cx="682289" cy="6001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296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487E2-0BE4-C2A5-EDAF-BD4BB06D3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97FFDA0-B3F5-B8A3-3F02-76553DA5F21E}"/>
              </a:ext>
            </a:extLst>
          </p:cNvPr>
          <p:cNvSpPr/>
          <p:nvPr/>
        </p:nvSpPr>
        <p:spPr>
          <a:xfrm>
            <a:off x="402052" y="3831941"/>
            <a:ext cx="7194865" cy="803190"/>
          </a:xfrm>
          <a:prstGeom prst="rect">
            <a:avLst/>
          </a:prstGeom>
          <a:solidFill>
            <a:srgbClr val="4472C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B7F986-9678-AD5E-6A39-0E8B6F1D043B}"/>
              </a:ext>
            </a:extLst>
          </p:cNvPr>
          <p:cNvSpPr/>
          <p:nvPr/>
        </p:nvSpPr>
        <p:spPr>
          <a:xfrm>
            <a:off x="412225" y="4801512"/>
            <a:ext cx="7194865" cy="803190"/>
          </a:xfrm>
          <a:prstGeom prst="rect">
            <a:avLst/>
          </a:prstGeom>
          <a:solidFill>
            <a:srgbClr val="FFC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8942A0-952C-C158-2F12-8E2BC15B7BA1}"/>
              </a:ext>
            </a:extLst>
          </p:cNvPr>
          <p:cNvSpPr/>
          <p:nvPr/>
        </p:nvSpPr>
        <p:spPr>
          <a:xfrm>
            <a:off x="264009" y="1325192"/>
            <a:ext cx="7194866" cy="11401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IL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E97AF4-3449-BF7E-BBD0-A509C43820F5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7228" y="143622"/>
                <a:ext cx="11224429" cy="687258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36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-Shallow Solver for P1</a:t>
                </a:r>
                <a:endParaRPr lang="en-IL" sz="40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E97AF4-3449-BF7E-BBD0-A509C43820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7228" y="143622"/>
                <a:ext cx="11224429" cy="687258"/>
              </a:xfrm>
              <a:blipFill>
                <a:blip r:embed="rId3"/>
                <a:stretch>
                  <a:fillRect l="-1412" t="-10714" b="-303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C40E8E1-74F9-32D8-B951-51F8E8411785}"/>
              </a:ext>
            </a:extLst>
          </p:cNvPr>
          <p:cNvCxnSpPr/>
          <p:nvPr/>
        </p:nvCxnSpPr>
        <p:spPr>
          <a:xfrm>
            <a:off x="1881963" y="2301442"/>
            <a:ext cx="0" cy="616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796A189-1C92-D93F-563A-841E579374C8}"/>
              </a:ext>
            </a:extLst>
          </p:cNvPr>
          <p:cNvSpPr/>
          <p:nvPr/>
        </p:nvSpPr>
        <p:spPr>
          <a:xfrm>
            <a:off x="349564" y="2847676"/>
            <a:ext cx="5687265" cy="54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000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  (Definition)</a:t>
            </a:r>
            <a:endParaRPr lang="en-IL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B7BA04A-C973-04E8-4113-0066F460A056}"/>
                  </a:ext>
                </a:extLst>
              </p:cNvPr>
              <p:cNvSpPr/>
              <p:nvPr/>
            </p:nvSpPr>
            <p:spPr>
              <a:xfrm>
                <a:off x="349564" y="3347729"/>
                <a:ext cx="7740888" cy="3720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Given a candidate objective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,  returns one of the following: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B7BA04A-C973-04E8-4113-0066F460A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4" y="3347729"/>
                <a:ext cx="7740888" cy="372093"/>
              </a:xfrm>
              <a:prstGeom prst="rect">
                <a:avLst/>
              </a:prstGeom>
              <a:blipFill>
                <a:blip r:embed="rId4"/>
                <a:stretch>
                  <a:fillRect l="-394" b="-16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7796AFB-78E9-12E8-C39F-BF0B52D79EF6}"/>
                  </a:ext>
                </a:extLst>
              </p:cNvPr>
              <p:cNvSpPr/>
              <p:nvPr/>
            </p:nvSpPr>
            <p:spPr>
              <a:xfrm>
                <a:off x="402052" y="3849529"/>
                <a:ext cx="4195630" cy="3528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0000" indent="-180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is a feasible objective-value: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7796AFB-78E9-12E8-C39F-BF0B52D79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52" y="3849529"/>
                <a:ext cx="4195630" cy="352891"/>
              </a:xfrm>
              <a:prstGeom prst="rect">
                <a:avLst/>
              </a:prstGeom>
              <a:blipFill>
                <a:blip r:embed="rId5"/>
                <a:stretch>
                  <a:fillRect l="-1017" b="-27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3E92C7B-F02C-45B1-61B0-1F8668F6603E}"/>
                  </a:ext>
                </a:extLst>
              </p:cNvPr>
              <p:cNvSpPr/>
              <p:nvPr/>
            </p:nvSpPr>
            <p:spPr>
              <a:xfrm>
                <a:off x="402052" y="4809781"/>
                <a:ext cx="7442372" cy="3528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0000" indent="-1800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is an infeasible objective-value for solutions using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probability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3E92C7B-F02C-45B1-61B0-1F8668F66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52" y="4809781"/>
                <a:ext cx="7442372" cy="352892"/>
              </a:xfrm>
              <a:prstGeom prst="rect">
                <a:avLst/>
              </a:prstGeom>
              <a:blipFill>
                <a:blip r:embed="rId6"/>
                <a:stretch>
                  <a:fillRect l="-573" b="-27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AFE3B61-FD44-EDC6-9C30-9A40EACE9980}"/>
                  </a:ext>
                </a:extLst>
              </p:cNvPr>
              <p:cNvSpPr/>
              <p:nvPr/>
            </p:nvSpPr>
            <p:spPr>
              <a:xfrm>
                <a:off x="562013" y="5157575"/>
                <a:ext cx="4844863" cy="3528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∄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P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∩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 with objective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.</a:t>
                </a:r>
                <a:endParaRPr 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AFE3B61-FD44-EDC6-9C30-9A40EACE9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13" y="5157575"/>
                <a:ext cx="4844863" cy="352892"/>
              </a:xfrm>
              <a:prstGeom prst="rect">
                <a:avLst/>
              </a:prstGeom>
              <a:blipFill>
                <a:blip r:embed="rId7"/>
                <a:stretch>
                  <a:fillRect l="-252" t="-8621" b="-31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2D7A7C2-55C0-6153-1616-FEFF45E37D20}"/>
                  </a:ext>
                </a:extLst>
              </p:cNvPr>
              <p:cNvSpPr/>
              <p:nvPr/>
            </p:nvSpPr>
            <p:spPr>
              <a:xfrm>
                <a:off x="540747" y="4197936"/>
                <a:ext cx="6937822" cy="3528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∃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with objective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.   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In this case, returns such</a:t>
                </a: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endParaRPr 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2D7A7C2-55C0-6153-1616-FEFF45E37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47" y="4197936"/>
                <a:ext cx="6937822" cy="352891"/>
              </a:xfrm>
              <a:prstGeom prst="rect">
                <a:avLst/>
              </a:prstGeom>
              <a:blipFill>
                <a:blip r:embed="rId8"/>
                <a:stretch>
                  <a:fillRect t="-10345" b="-31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E7BE1E0-A4A8-2405-DE58-A4B29F439B5E}"/>
              </a:ext>
            </a:extLst>
          </p:cNvPr>
          <p:cNvSpPr/>
          <p:nvPr/>
        </p:nvSpPr>
        <p:spPr>
          <a:xfrm>
            <a:off x="264009" y="861379"/>
            <a:ext cx="7194865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6.1</a:t>
            </a:r>
            <a:endParaRPr lang="en-US" sz="18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6A6806-7488-ED77-A995-444B7EFC5A92}"/>
              </a:ext>
            </a:extLst>
          </p:cNvPr>
          <p:cNvSpPr txBox="1"/>
          <p:nvPr/>
        </p:nvSpPr>
        <p:spPr>
          <a:xfrm>
            <a:off x="4922778" y="1712233"/>
            <a:ext cx="24527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shallow-solver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D6F94C-DAA6-8053-484A-2403689D103B}"/>
                  </a:ext>
                </a:extLst>
              </p:cNvPr>
              <p:cNvSpPr txBox="1"/>
              <p:nvPr/>
            </p:nvSpPr>
            <p:spPr>
              <a:xfrm>
                <a:off x="4096581" y="1585807"/>
                <a:ext cx="751848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D6F94C-DAA6-8053-484A-2403689D1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581" y="1585807"/>
                <a:ext cx="751848" cy="6001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ED3EC-A304-154D-B9D1-6E744887FB07}"/>
                  </a:ext>
                </a:extLst>
              </p:cNvPr>
              <p:cNvSpPr txBox="1"/>
              <p:nvPr/>
            </p:nvSpPr>
            <p:spPr>
              <a:xfrm>
                <a:off x="264009" y="1389068"/>
                <a:ext cx="4575459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(a) Approx. black-box for utilitarian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(b) An arbitrary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𝒊𝒏𝒊𝒕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P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Tx/>
                  <a:buAutoNum type="alphaLcParenBoth" startAt="3"/>
                </a:pPr>
                <a:r>
                  <a:rPr lang="en-US" sz="1600" u="sng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Weak Feasibility-Oracle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for P1</a:t>
                </a:r>
                <a:endParaRPr lang="en-IL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ED3EC-A304-154D-B9D1-6E744887F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9" y="1389068"/>
                <a:ext cx="4575459" cy="984885"/>
              </a:xfrm>
              <a:prstGeom prst="rect">
                <a:avLst/>
              </a:prstGeom>
              <a:blipFill>
                <a:blip r:embed="rId10"/>
                <a:stretch>
                  <a:fillRect l="-666" t="-1863" b="-74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E1F69FE-A382-04D0-1E22-2C4A9F0C7014}"/>
              </a:ext>
            </a:extLst>
          </p:cNvPr>
          <p:cNvSpPr/>
          <p:nvPr/>
        </p:nvSpPr>
        <p:spPr>
          <a:xfrm>
            <a:off x="8469417" y="3719822"/>
            <a:ext cx="1605261" cy="936929"/>
          </a:xfrm>
          <a:prstGeom prst="ellipse">
            <a:avLst/>
          </a:prstGeom>
          <a:solidFill>
            <a:srgbClr val="4472C4">
              <a:alpha val="1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CF81BE-6C23-CF69-B5BB-B0158C13D312}"/>
              </a:ext>
            </a:extLst>
          </p:cNvPr>
          <p:cNvSpPr/>
          <p:nvPr/>
        </p:nvSpPr>
        <p:spPr>
          <a:xfrm>
            <a:off x="9640748" y="3709065"/>
            <a:ext cx="1605260" cy="936929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489F0-5508-C185-2B45-F958E85345CE}"/>
              </a:ext>
            </a:extLst>
          </p:cNvPr>
          <p:cNvSpPr txBox="1"/>
          <p:nvPr/>
        </p:nvSpPr>
        <p:spPr>
          <a:xfrm>
            <a:off x="8404143" y="4810440"/>
            <a:ext cx="3274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600" dirty="0">
                <a:latin typeface="Arial Rounded MT Bold" panose="020F0704030504030204" pitchFamily="34" charset="0"/>
              </a:rPr>
              <a:t> Weak = not mutually exclusive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352EA5-B7C6-D528-6209-A05467BD2986}"/>
              </a:ext>
            </a:extLst>
          </p:cNvPr>
          <p:cNvSpPr/>
          <p:nvPr/>
        </p:nvSpPr>
        <p:spPr>
          <a:xfrm>
            <a:off x="7676940" y="1"/>
            <a:ext cx="4515059" cy="971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9988E-35CA-818E-3584-6E71A318A452}"/>
              </a:ext>
            </a:extLst>
          </p:cNvPr>
          <p:cNvSpPr/>
          <p:nvPr/>
        </p:nvSpPr>
        <p:spPr>
          <a:xfrm>
            <a:off x="11246008" y="130418"/>
            <a:ext cx="814591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Shallow Solver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A146B3-54F3-EB79-26B2-69427914C1FC}"/>
              </a:ext>
            </a:extLst>
          </p:cNvPr>
          <p:cNvSpPr/>
          <p:nvPr/>
        </p:nvSpPr>
        <p:spPr>
          <a:xfrm>
            <a:off x="9330654" y="124932"/>
            <a:ext cx="1506022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10872B-4366-B746-CEF3-100C0BA8DE42}"/>
              </a:ext>
            </a:extLst>
          </p:cNvPr>
          <p:cNvSpPr/>
          <p:nvPr/>
        </p:nvSpPr>
        <p:spPr>
          <a:xfrm>
            <a:off x="7791936" y="120390"/>
            <a:ext cx="1224415" cy="710489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38A25C-CCA3-D005-0417-BC0500C22A04}"/>
                  </a:ext>
                </a:extLst>
              </p:cNvPr>
              <p:cNvSpPr txBox="1"/>
              <p:nvPr/>
            </p:nvSpPr>
            <p:spPr>
              <a:xfrm>
                <a:off x="8797583" y="275579"/>
                <a:ext cx="751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38A25C-CCA3-D005-0417-BC0500C22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583" y="275579"/>
                <a:ext cx="75184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51FEEF-B00F-CC3D-BA49-14F6EDF94293}"/>
                  </a:ext>
                </a:extLst>
              </p:cNvPr>
              <p:cNvSpPr txBox="1"/>
              <p:nvPr/>
            </p:nvSpPr>
            <p:spPr>
              <a:xfrm>
                <a:off x="10700198" y="175552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51FEEF-B00F-CC3D-BA49-14F6EDF94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98" y="175552"/>
                <a:ext cx="682289" cy="6001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683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341AF-8C08-F261-2758-ACA0A8056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48246F0-50A3-6FC5-838B-03E014ECF9F6}"/>
              </a:ext>
            </a:extLst>
          </p:cNvPr>
          <p:cNvSpPr/>
          <p:nvPr/>
        </p:nvSpPr>
        <p:spPr>
          <a:xfrm>
            <a:off x="7885509" y="1144730"/>
            <a:ext cx="3769638" cy="360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400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C02CA8-B53E-D07A-F553-5721FC42FACB}"/>
              </a:ext>
            </a:extLst>
          </p:cNvPr>
          <p:cNvSpPr/>
          <p:nvPr/>
        </p:nvSpPr>
        <p:spPr>
          <a:xfrm>
            <a:off x="7791937" y="1114946"/>
            <a:ext cx="4234086" cy="135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400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7D752E7-2374-0970-6518-8EFB28320A53}"/>
                  </a:ext>
                </a:extLst>
              </p:cNvPr>
              <p:cNvSpPr/>
              <p:nvPr/>
            </p:nvSpPr>
            <p:spPr>
              <a:xfrm>
                <a:off x="7924198" y="1410334"/>
                <a:ext cx="4093870" cy="9848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4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sSubSup>
                      <m:sSubSup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returns one of:</a:t>
                </a:r>
              </a:p>
              <a:p>
                <a:pPr marL="180000" indent="-180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Feasible objective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Infeasible objective for sol. using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≤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prob.</a:t>
                </a:r>
                <a:endParaRPr lang="en-IL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7D752E7-2374-0970-6518-8EFB28320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98" y="1410334"/>
                <a:ext cx="4093870" cy="984885"/>
              </a:xfrm>
              <a:prstGeom prst="rect">
                <a:avLst/>
              </a:prstGeom>
              <a:blipFill>
                <a:blip r:embed="rId3"/>
                <a:stretch>
                  <a:fillRect l="-4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E26467EB-4EC9-6068-E05B-9B10E88711BF}"/>
              </a:ext>
            </a:extLst>
          </p:cNvPr>
          <p:cNvSpPr/>
          <p:nvPr/>
        </p:nvSpPr>
        <p:spPr>
          <a:xfrm>
            <a:off x="7676940" y="1"/>
            <a:ext cx="4515059" cy="971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AEB516-802B-51FD-ADAC-637940E4AF31}"/>
              </a:ext>
            </a:extLst>
          </p:cNvPr>
          <p:cNvSpPr/>
          <p:nvPr/>
        </p:nvSpPr>
        <p:spPr>
          <a:xfrm>
            <a:off x="11246008" y="130418"/>
            <a:ext cx="814591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Shallow Solver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0C9DBF-2DDF-36F7-0914-B1B407F97DA7}"/>
              </a:ext>
            </a:extLst>
          </p:cNvPr>
          <p:cNvSpPr/>
          <p:nvPr/>
        </p:nvSpPr>
        <p:spPr>
          <a:xfrm>
            <a:off x="9330654" y="124932"/>
            <a:ext cx="1506022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DC5B60-A8B7-01F8-591C-D0B53218A1D5}"/>
              </a:ext>
            </a:extLst>
          </p:cNvPr>
          <p:cNvSpPr/>
          <p:nvPr/>
        </p:nvSpPr>
        <p:spPr>
          <a:xfrm>
            <a:off x="7791936" y="120390"/>
            <a:ext cx="1224415" cy="710489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CD7603-1E53-F22C-2A00-3B66D8273F70}"/>
                  </a:ext>
                </a:extLst>
              </p:cNvPr>
              <p:cNvSpPr txBox="1"/>
              <p:nvPr/>
            </p:nvSpPr>
            <p:spPr>
              <a:xfrm>
                <a:off x="8797583" y="275579"/>
                <a:ext cx="751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CD7603-1E53-F22C-2A00-3B66D8273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583" y="275579"/>
                <a:ext cx="75184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89B13B-0DF5-B5B9-A2E6-456F1E610BAE}"/>
                  </a:ext>
                </a:extLst>
              </p:cNvPr>
              <p:cNvSpPr txBox="1"/>
              <p:nvPr/>
            </p:nvSpPr>
            <p:spPr>
              <a:xfrm>
                <a:off x="10700198" y="175552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89B13B-0DF5-B5B9-A2E6-456F1E610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98" y="175552"/>
                <a:ext cx="682289" cy="600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C4FE6D76-DCB1-E0F7-3C35-44B272168B28}"/>
              </a:ext>
            </a:extLst>
          </p:cNvPr>
          <p:cNvSpPr/>
          <p:nvPr/>
        </p:nvSpPr>
        <p:spPr>
          <a:xfrm>
            <a:off x="264009" y="1325192"/>
            <a:ext cx="7194866" cy="11401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IL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itle 1">
                <a:extLst>
                  <a:ext uri="{FF2B5EF4-FFF2-40B4-BE49-F238E27FC236}">
                    <a16:creationId xmlns:a16="http://schemas.microsoft.com/office/drawing/2014/main" id="{318174B6-E0A3-F493-C96D-73BB1CB5C0B0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7228" y="143622"/>
                <a:ext cx="11224429" cy="687258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36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-Shallow Solver for P1</a:t>
                </a:r>
                <a:endParaRPr lang="en-IL" sz="40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0" name="Title 1">
                <a:extLst>
                  <a:ext uri="{FF2B5EF4-FFF2-40B4-BE49-F238E27FC236}">
                    <a16:creationId xmlns:a16="http://schemas.microsoft.com/office/drawing/2014/main" id="{318174B6-E0A3-F493-C96D-73BB1CB5C0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7228" y="143622"/>
                <a:ext cx="11224429" cy="687258"/>
              </a:xfrm>
              <a:blipFill>
                <a:blip r:embed="rId6"/>
                <a:stretch>
                  <a:fillRect l="-1412" t="-10714" b="-303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758AE803-760B-10A9-AD3C-C553E482195B}"/>
              </a:ext>
            </a:extLst>
          </p:cNvPr>
          <p:cNvSpPr/>
          <p:nvPr/>
        </p:nvSpPr>
        <p:spPr>
          <a:xfrm>
            <a:off x="264009" y="861379"/>
            <a:ext cx="7194865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6.1</a:t>
            </a:r>
            <a:endParaRPr lang="en-US" sz="18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00E1784-9CBD-599A-B1D8-D4CCFEE589A3}"/>
              </a:ext>
            </a:extLst>
          </p:cNvPr>
          <p:cNvSpPr txBox="1"/>
          <p:nvPr/>
        </p:nvSpPr>
        <p:spPr>
          <a:xfrm>
            <a:off x="4922778" y="1712233"/>
            <a:ext cx="24527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shallow-solver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4E65770-1DCE-1C03-9198-728DECA6427E}"/>
                  </a:ext>
                </a:extLst>
              </p:cNvPr>
              <p:cNvSpPr txBox="1"/>
              <p:nvPr/>
            </p:nvSpPr>
            <p:spPr>
              <a:xfrm>
                <a:off x="4096581" y="1585807"/>
                <a:ext cx="751848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4E65770-1DCE-1C03-9198-728DECA64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581" y="1585807"/>
                <a:ext cx="751848" cy="6001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070DBB6-FF79-3E50-540A-E2DF53914B1D}"/>
                  </a:ext>
                </a:extLst>
              </p:cNvPr>
              <p:cNvSpPr txBox="1"/>
              <p:nvPr/>
            </p:nvSpPr>
            <p:spPr>
              <a:xfrm>
                <a:off x="264009" y="1389068"/>
                <a:ext cx="4575459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(a) Approx. black-box for utilitarian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(b) An arbitrary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𝒊𝒏𝒊𝒕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P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Tx/>
                  <a:buAutoNum type="alphaLcParenBoth" startAt="3"/>
                </a:pPr>
                <a:r>
                  <a:rPr lang="en-US" sz="1600" u="sng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Weak Feasibility-Oracle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for P1</a:t>
                </a:r>
                <a:endParaRPr lang="en-IL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070DBB6-FF79-3E50-540A-E2DF53914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9" y="1389068"/>
                <a:ext cx="4575459" cy="984885"/>
              </a:xfrm>
              <a:prstGeom prst="rect">
                <a:avLst/>
              </a:prstGeom>
              <a:blipFill>
                <a:blip r:embed="rId8"/>
                <a:stretch>
                  <a:fillRect l="-666" t="-1863" b="-74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101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ABDDB-3325-FE96-DE97-00E1A50F4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6B1DA97-F40C-7335-852F-F875CB4BB231}"/>
              </a:ext>
            </a:extLst>
          </p:cNvPr>
          <p:cNvSpPr/>
          <p:nvPr/>
        </p:nvSpPr>
        <p:spPr>
          <a:xfrm>
            <a:off x="1639110" y="3598539"/>
            <a:ext cx="409128" cy="314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B13F0E-3128-884B-C555-55073E2713E2}"/>
              </a:ext>
            </a:extLst>
          </p:cNvPr>
          <p:cNvSpPr/>
          <p:nvPr/>
        </p:nvSpPr>
        <p:spPr>
          <a:xfrm>
            <a:off x="402980" y="3375415"/>
            <a:ext cx="1152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39E6A-7ED5-C0A1-148B-98C90D7E1014}"/>
              </a:ext>
            </a:extLst>
          </p:cNvPr>
          <p:cNvSpPr/>
          <p:nvPr/>
        </p:nvSpPr>
        <p:spPr>
          <a:xfrm>
            <a:off x="290455" y="2706670"/>
            <a:ext cx="5615491" cy="557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1. Bound the maximum objective value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7280E8-8A0D-DD46-01DD-536B2244307E}"/>
              </a:ext>
            </a:extLst>
          </p:cNvPr>
          <p:cNvCxnSpPr>
            <a:cxnSpLocks/>
          </p:cNvCxnSpPr>
          <p:nvPr/>
        </p:nvCxnSpPr>
        <p:spPr>
          <a:xfrm>
            <a:off x="1916095" y="3226825"/>
            <a:ext cx="0" cy="376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0E7D57-A55F-8D05-2A1C-15CCE0280E4D}"/>
              </a:ext>
            </a:extLst>
          </p:cNvPr>
          <p:cNvCxnSpPr>
            <a:cxnSpLocks/>
          </p:cNvCxnSpPr>
          <p:nvPr/>
        </p:nvCxnSpPr>
        <p:spPr>
          <a:xfrm>
            <a:off x="10428670" y="3226825"/>
            <a:ext cx="0" cy="376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806429-8DAB-F693-1624-5FEEB96E234F}"/>
                  </a:ext>
                </a:extLst>
              </p:cNvPr>
              <p:cNvSpPr txBox="1"/>
              <p:nvPr/>
            </p:nvSpPr>
            <p:spPr>
              <a:xfrm>
                <a:off x="8908420" y="3582958"/>
                <a:ext cx="75624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60BB8D-F5BF-99A7-7CE5-3C8FCE33F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420" y="3582958"/>
                <a:ext cx="756243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E1D487-8460-5010-FE22-E1540D07D984}"/>
              </a:ext>
            </a:extLst>
          </p:cNvPr>
          <p:cNvCxnSpPr>
            <a:cxnSpLocks/>
          </p:cNvCxnSpPr>
          <p:nvPr/>
        </p:nvCxnSpPr>
        <p:spPr>
          <a:xfrm>
            <a:off x="6267659" y="3226825"/>
            <a:ext cx="0" cy="376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5488D4-D98F-A12B-9218-4BBA9ABDFD1A}"/>
              </a:ext>
            </a:extLst>
          </p:cNvPr>
          <p:cNvSpPr txBox="1"/>
          <p:nvPr/>
        </p:nvSpPr>
        <p:spPr>
          <a:xfrm>
            <a:off x="5244409" y="3658011"/>
            <a:ext cx="20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Output of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 black-box</a:t>
            </a:r>
            <a:r>
              <a:rPr lang="en-US" sz="1600" b="1" dirty="0"/>
              <a:t> </a:t>
            </a:r>
            <a:endParaRPr lang="en-IL" sz="1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0F6791-8A52-DEA5-8BD2-ECB0D260D70A}"/>
              </a:ext>
            </a:extLst>
          </p:cNvPr>
          <p:cNvSpPr txBox="1"/>
          <p:nvPr/>
        </p:nvSpPr>
        <p:spPr>
          <a:xfrm>
            <a:off x="264009" y="3662814"/>
            <a:ext cx="81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Min obj</a:t>
            </a:r>
            <a:endParaRPr lang="en-IL" sz="1600" b="1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461032F-1A58-CB20-F99A-67C0784452A5}"/>
              </a:ext>
            </a:extLst>
          </p:cNvPr>
          <p:cNvCxnSpPr>
            <a:cxnSpLocks/>
          </p:cNvCxnSpPr>
          <p:nvPr/>
        </p:nvCxnSpPr>
        <p:spPr>
          <a:xfrm>
            <a:off x="668114" y="3226825"/>
            <a:ext cx="0" cy="376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C7964F-8C9D-C001-9C54-B686D472C498}"/>
              </a:ext>
            </a:extLst>
          </p:cNvPr>
          <p:cNvSpPr txBox="1"/>
          <p:nvPr/>
        </p:nvSpPr>
        <p:spPr>
          <a:xfrm>
            <a:off x="7551514" y="3658011"/>
            <a:ext cx="77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Max obj</a:t>
            </a:r>
            <a:endParaRPr lang="en-IL" sz="1600" b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ED19B1-2F1D-BB41-6215-9C05C93C2612}"/>
              </a:ext>
            </a:extLst>
          </p:cNvPr>
          <p:cNvCxnSpPr>
            <a:cxnSpLocks/>
          </p:cNvCxnSpPr>
          <p:nvPr/>
        </p:nvCxnSpPr>
        <p:spPr>
          <a:xfrm>
            <a:off x="7955618" y="3222022"/>
            <a:ext cx="0" cy="376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FD43CB9-BF4E-2CC4-EEBA-EE36BDDAC97C}"/>
              </a:ext>
            </a:extLst>
          </p:cNvPr>
          <p:cNvCxnSpPr>
            <a:cxnSpLocks/>
            <a:endCxn id="28" idx="0"/>
          </p:cNvCxnSpPr>
          <p:nvPr/>
        </p:nvCxnSpPr>
        <p:spPr>
          <a:xfrm flipV="1">
            <a:off x="10411085" y="3658011"/>
            <a:ext cx="17585" cy="59533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672B178-D8DB-9B0A-F548-96C3B2334D97}"/>
              </a:ext>
            </a:extLst>
          </p:cNvPr>
          <p:cNvSpPr txBox="1"/>
          <p:nvPr/>
        </p:nvSpPr>
        <p:spPr>
          <a:xfrm>
            <a:off x="9405420" y="3658011"/>
            <a:ext cx="2046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Output of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 black-box</a:t>
            </a:r>
            <a:r>
              <a:rPr lang="en-US" sz="1600" b="1" dirty="0"/>
              <a:t> </a:t>
            </a:r>
            <a:endParaRPr lang="en-IL" sz="16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D9D643-DEE1-10FE-7868-E9446AB5E3DB}"/>
              </a:ext>
            </a:extLst>
          </p:cNvPr>
          <p:cNvSpPr/>
          <p:nvPr/>
        </p:nvSpPr>
        <p:spPr>
          <a:xfrm>
            <a:off x="2105909" y="3647132"/>
            <a:ext cx="504193" cy="289244"/>
          </a:xfrm>
          <a:prstGeom prst="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420729-6979-33E3-A8D3-0E56F5164DF4}"/>
                  </a:ext>
                </a:extLst>
              </p:cNvPr>
              <p:cNvSpPr txBox="1"/>
              <p:nvPr/>
            </p:nvSpPr>
            <p:spPr>
              <a:xfrm>
                <a:off x="1639111" y="3574565"/>
                <a:ext cx="906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obj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𝒊𝒏𝒊𝒕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endParaRPr lang="en-IL" sz="16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420729-6979-33E3-A8D3-0E56F5164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11" y="3574565"/>
                <a:ext cx="906128" cy="369332"/>
              </a:xfrm>
              <a:prstGeom prst="rect">
                <a:avLst/>
              </a:prstGeom>
              <a:blipFill>
                <a:blip r:embed="rId9"/>
                <a:stretch>
                  <a:fillRect l="-2013" r="-26174"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1AED7771-F0CC-0D46-B25D-A7B8B837588A}"/>
              </a:ext>
            </a:extLst>
          </p:cNvPr>
          <p:cNvSpPr/>
          <p:nvPr/>
        </p:nvSpPr>
        <p:spPr>
          <a:xfrm>
            <a:off x="7676940" y="1"/>
            <a:ext cx="4515059" cy="971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1FD68D-D146-2576-E2E4-10A1EF921CB7}"/>
              </a:ext>
            </a:extLst>
          </p:cNvPr>
          <p:cNvSpPr/>
          <p:nvPr/>
        </p:nvSpPr>
        <p:spPr>
          <a:xfrm>
            <a:off x="11246008" y="130418"/>
            <a:ext cx="814591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Shallow Solver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F0642C8-1F21-AF62-FA04-CAFD4FC4C957}"/>
              </a:ext>
            </a:extLst>
          </p:cNvPr>
          <p:cNvSpPr/>
          <p:nvPr/>
        </p:nvSpPr>
        <p:spPr>
          <a:xfrm>
            <a:off x="9330654" y="124932"/>
            <a:ext cx="1506022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140B7B-9082-7CE3-3E9C-B8B0163C9508}"/>
              </a:ext>
            </a:extLst>
          </p:cNvPr>
          <p:cNvSpPr/>
          <p:nvPr/>
        </p:nvSpPr>
        <p:spPr>
          <a:xfrm>
            <a:off x="7791936" y="120390"/>
            <a:ext cx="1224415" cy="710489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34F6E6E-66E7-5D2E-9772-0D46D41EE00A}"/>
                  </a:ext>
                </a:extLst>
              </p:cNvPr>
              <p:cNvSpPr txBox="1"/>
              <p:nvPr/>
            </p:nvSpPr>
            <p:spPr>
              <a:xfrm>
                <a:off x="8797583" y="275579"/>
                <a:ext cx="751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34F6E6E-66E7-5D2E-9772-0D46D41EE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583" y="275579"/>
                <a:ext cx="75184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AD1966-C737-EA32-DE86-C085923D18DE}"/>
                  </a:ext>
                </a:extLst>
              </p:cNvPr>
              <p:cNvSpPr txBox="1"/>
              <p:nvPr/>
            </p:nvSpPr>
            <p:spPr>
              <a:xfrm>
                <a:off x="10700198" y="175552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AD1966-C737-EA32-DE86-C085923D1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98" y="175552"/>
                <a:ext cx="682289" cy="6001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B47C7917-CFBA-563B-D3B9-89D523B88310}"/>
              </a:ext>
            </a:extLst>
          </p:cNvPr>
          <p:cNvSpPr/>
          <p:nvPr/>
        </p:nvSpPr>
        <p:spPr>
          <a:xfrm>
            <a:off x="264009" y="1325192"/>
            <a:ext cx="7194866" cy="11401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IL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itle 1">
                <a:extLst>
                  <a:ext uri="{FF2B5EF4-FFF2-40B4-BE49-F238E27FC236}">
                    <a16:creationId xmlns:a16="http://schemas.microsoft.com/office/drawing/2014/main" id="{3B0B88BB-BE6C-AE71-7457-CF397AD2318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7228" y="143622"/>
                <a:ext cx="11224429" cy="687258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36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-Shallow Solver for P1</a:t>
                </a:r>
                <a:endParaRPr lang="en-IL" sz="40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0" name="Title 1">
                <a:extLst>
                  <a:ext uri="{FF2B5EF4-FFF2-40B4-BE49-F238E27FC236}">
                    <a16:creationId xmlns:a16="http://schemas.microsoft.com/office/drawing/2014/main" id="{3B0B88BB-BE6C-AE71-7457-CF397AD231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7228" y="143622"/>
                <a:ext cx="11224429" cy="687258"/>
              </a:xfrm>
              <a:blipFill>
                <a:blip r:embed="rId12"/>
                <a:stretch>
                  <a:fillRect l="-1412" t="-10714" b="-303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2C18A899-F828-141F-36D9-BBFAB48D1A1F}"/>
              </a:ext>
            </a:extLst>
          </p:cNvPr>
          <p:cNvSpPr/>
          <p:nvPr/>
        </p:nvSpPr>
        <p:spPr>
          <a:xfrm>
            <a:off x="264009" y="861379"/>
            <a:ext cx="7194865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6.1</a:t>
            </a:r>
            <a:endParaRPr lang="en-US" sz="18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C7FBB1-6CEF-678A-011D-E1BB2C4EF717}"/>
              </a:ext>
            </a:extLst>
          </p:cNvPr>
          <p:cNvSpPr txBox="1"/>
          <p:nvPr/>
        </p:nvSpPr>
        <p:spPr>
          <a:xfrm>
            <a:off x="4922778" y="1712233"/>
            <a:ext cx="24527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shallow-solver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FC76B60-41EB-9BC9-1F4A-9848C9B4298F}"/>
                  </a:ext>
                </a:extLst>
              </p:cNvPr>
              <p:cNvSpPr txBox="1"/>
              <p:nvPr/>
            </p:nvSpPr>
            <p:spPr>
              <a:xfrm>
                <a:off x="4096581" y="1585807"/>
                <a:ext cx="751848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FC76B60-41EB-9BC9-1F4A-9848C9B42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581" y="1585807"/>
                <a:ext cx="751848" cy="6001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B6EEDC2A-78EC-7347-2C98-5B2C06E80778}"/>
              </a:ext>
            </a:extLst>
          </p:cNvPr>
          <p:cNvSpPr/>
          <p:nvPr/>
        </p:nvSpPr>
        <p:spPr>
          <a:xfrm>
            <a:off x="1946252" y="1776257"/>
            <a:ext cx="435441" cy="274530"/>
          </a:xfrm>
          <a:prstGeom prst="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556F8ED-47D4-8A2A-A5E2-50D4441DE318}"/>
                  </a:ext>
                </a:extLst>
              </p:cNvPr>
              <p:cNvSpPr txBox="1"/>
              <p:nvPr/>
            </p:nvSpPr>
            <p:spPr>
              <a:xfrm>
                <a:off x="264009" y="1389068"/>
                <a:ext cx="4575459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(a) Approx. black-box for utilitarian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(b) An arbitrary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𝒊𝒏𝒊𝒕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P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Tx/>
                  <a:buAutoNum type="alphaLcParenBoth" startAt="3"/>
                </a:pPr>
                <a:r>
                  <a:rPr lang="en-US" sz="1600" u="sng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Weak Feasibility-Oracle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for P1</a:t>
                </a:r>
                <a:endParaRPr lang="en-IL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556F8ED-47D4-8A2A-A5E2-50D4441DE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9" y="1389068"/>
                <a:ext cx="4575459" cy="984885"/>
              </a:xfrm>
              <a:prstGeom prst="rect">
                <a:avLst/>
              </a:prstGeom>
              <a:blipFill>
                <a:blip r:embed="rId14"/>
                <a:stretch>
                  <a:fillRect l="-666" t="-1863" b="-74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71FFD68-A6F2-80DD-6C08-DF3B013C2ED5}"/>
              </a:ext>
            </a:extLst>
          </p:cNvPr>
          <p:cNvSpPr/>
          <p:nvPr/>
        </p:nvSpPr>
        <p:spPr>
          <a:xfrm>
            <a:off x="7885509" y="1144730"/>
            <a:ext cx="3769638" cy="360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400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8416A3-FA14-301F-B04D-BF92F5479817}"/>
              </a:ext>
            </a:extLst>
          </p:cNvPr>
          <p:cNvSpPr/>
          <p:nvPr/>
        </p:nvSpPr>
        <p:spPr>
          <a:xfrm>
            <a:off x="7791937" y="1114946"/>
            <a:ext cx="4234086" cy="135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400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2B9EBB-9C8F-EBB8-180C-3BE6C8A788F3}"/>
                  </a:ext>
                </a:extLst>
              </p:cNvPr>
              <p:cNvSpPr/>
              <p:nvPr/>
            </p:nvSpPr>
            <p:spPr>
              <a:xfrm>
                <a:off x="7924198" y="1410334"/>
                <a:ext cx="4093870" cy="9848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4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sSubSup>
                      <m:sSubSup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returns one of:</a:t>
                </a:r>
              </a:p>
              <a:p>
                <a:pPr marL="180000" indent="-180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Feasible objective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Infeasible objective for sol. using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≤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prob.</a:t>
                </a:r>
                <a:endParaRPr lang="en-IL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2B9EBB-9C8F-EBB8-180C-3BE6C8A78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98" y="1410334"/>
                <a:ext cx="4093870" cy="984885"/>
              </a:xfrm>
              <a:prstGeom prst="rect">
                <a:avLst/>
              </a:prstGeom>
              <a:blipFill>
                <a:blip r:embed="rId15"/>
                <a:stretch>
                  <a:fillRect l="-4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571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05995-0744-43F7-7A45-EE2374193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2F84825-61D7-26C5-BA23-28A90827876E}"/>
              </a:ext>
            </a:extLst>
          </p:cNvPr>
          <p:cNvCxnSpPr>
            <a:cxnSpLocks/>
          </p:cNvCxnSpPr>
          <p:nvPr/>
        </p:nvCxnSpPr>
        <p:spPr>
          <a:xfrm flipH="1" flipV="1">
            <a:off x="1915084" y="3584592"/>
            <a:ext cx="1" cy="69002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94994A1-25C4-D315-BCE6-6476730E27E9}"/>
              </a:ext>
            </a:extLst>
          </p:cNvPr>
          <p:cNvSpPr/>
          <p:nvPr/>
        </p:nvSpPr>
        <p:spPr>
          <a:xfrm>
            <a:off x="1639110" y="3598539"/>
            <a:ext cx="409128" cy="314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A6DBAC-C7D0-F210-BA5C-E2585A58E5DC}"/>
              </a:ext>
            </a:extLst>
          </p:cNvPr>
          <p:cNvSpPr/>
          <p:nvPr/>
        </p:nvSpPr>
        <p:spPr>
          <a:xfrm>
            <a:off x="402980" y="3375415"/>
            <a:ext cx="1152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A8F4B1-F31E-2404-73D2-C8EAF8D96179}"/>
              </a:ext>
            </a:extLst>
          </p:cNvPr>
          <p:cNvSpPr/>
          <p:nvPr/>
        </p:nvSpPr>
        <p:spPr>
          <a:xfrm>
            <a:off x="290455" y="2706670"/>
            <a:ext cx="5615491" cy="557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1. Bound the maximum objective value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70122-6EB2-F427-50F0-9F6DF4F468FD}"/>
              </a:ext>
            </a:extLst>
          </p:cNvPr>
          <p:cNvCxnSpPr>
            <a:cxnSpLocks/>
          </p:cNvCxnSpPr>
          <p:nvPr/>
        </p:nvCxnSpPr>
        <p:spPr>
          <a:xfrm>
            <a:off x="1916095" y="3226825"/>
            <a:ext cx="0" cy="376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C6214C-835B-061D-7F89-ACF7E490D602}"/>
              </a:ext>
            </a:extLst>
          </p:cNvPr>
          <p:cNvCxnSpPr>
            <a:cxnSpLocks/>
          </p:cNvCxnSpPr>
          <p:nvPr/>
        </p:nvCxnSpPr>
        <p:spPr>
          <a:xfrm>
            <a:off x="10428670" y="3226825"/>
            <a:ext cx="0" cy="376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0812B2-869A-DE50-04BA-54C77B8D8190}"/>
                  </a:ext>
                </a:extLst>
              </p:cNvPr>
              <p:cNvSpPr txBox="1"/>
              <p:nvPr/>
            </p:nvSpPr>
            <p:spPr>
              <a:xfrm>
                <a:off x="8908420" y="3582958"/>
                <a:ext cx="75624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60BB8D-F5BF-99A7-7CE5-3C8FCE33F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420" y="3582958"/>
                <a:ext cx="756243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00A8DB-9249-6D90-A176-CD8FD7E4A67F}"/>
              </a:ext>
            </a:extLst>
          </p:cNvPr>
          <p:cNvCxnSpPr>
            <a:cxnSpLocks/>
          </p:cNvCxnSpPr>
          <p:nvPr/>
        </p:nvCxnSpPr>
        <p:spPr>
          <a:xfrm>
            <a:off x="6267659" y="3226825"/>
            <a:ext cx="0" cy="376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84B9FBD-EF25-FC62-10DA-8D3E70DEA1BF}"/>
              </a:ext>
            </a:extLst>
          </p:cNvPr>
          <p:cNvSpPr txBox="1"/>
          <p:nvPr/>
        </p:nvSpPr>
        <p:spPr>
          <a:xfrm>
            <a:off x="5244409" y="3658011"/>
            <a:ext cx="20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Output of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 black-box</a:t>
            </a:r>
            <a:r>
              <a:rPr lang="en-US" sz="1600" b="1" dirty="0"/>
              <a:t> </a:t>
            </a:r>
            <a:endParaRPr lang="en-IL" sz="1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E2448E-D725-930E-AD9B-32206AB7B419}"/>
              </a:ext>
            </a:extLst>
          </p:cNvPr>
          <p:cNvSpPr txBox="1"/>
          <p:nvPr/>
        </p:nvSpPr>
        <p:spPr>
          <a:xfrm>
            <a:off x="264009" y="3662814"/>
            <a:ext cx="81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Min obj</a:t>
            </a:r>
            <a:endParaRPr lang="en-IL" sz="1600" b="1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8172651-7264-4943-C8F3-A23368193D0E}"/>
              </a:ext>
            </a:extLst>
          </p:cNvPr>
          <p:cNvCxnSpPr>
            <a:cxnSpLocks/>
          </p:cNvCxnSpPr>
          <p:nvPr/>
        </p:nvCxnSpPr>
        <p:spPr>
          <a:xfrm>
            <a:off x="668114" y="3226825"/>
            <a:ext cx="0" cy="376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DC41646-259E-9575-AF39-B73B74D01891}"/>
              </a:ext>
            </a:extLst>
          </p:cNvPr>
          <p:cNvSpPr txBox="1"/>
          <p:nvPr/>
        </p:nvSpPr>
        <p:spPr>
          <a:xfrm>
            <a:off x="7551514" y="3658011"/>
            <a:ext cx="77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Max obj</a:t>
            </a:r>
            <a:endParaRPr lang="en-IL" sz="1600" b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9A70DA-F47F-4CCB-FB97-6BD93423F0EB}"/>
              </a:ext>
            </a:extLst>
          </p:cNvPr>
          <p:cNvCxnSpPr>
            <a:cxnSpLocks/>
          </p:cNvCxnSpPr>
          <p:nvPr/>
        </p:nvCxnSpPr>
        <p:spPr>
          <a:xfrm>
            <a:off x="7955618" y="3222022"/>
            <a:ext cx="0" cy="376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9BA7A7C-F5FB-5FE6-4873-E962BDCC90F1}"/>
              </a:ext>
            </a:extLst>
          </p:cNvPr>
          <p:cNvSpPr/>
          <p:nvPr/>
        </p:nvSpPr>
        <p:spPr>
          <a:xfrm>
            <a:off x="290455" y="5104018"/>
            <a:ext cx="5615491" cy="557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2. Perform a binary search 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B047294A-11D6-44D5-DE80-60ADA1E076E8}"/>
              </a:ext>
            </a:extLst>
          </p:cNvPr>
          <p:cNvSpPr/>
          <p:nvPr/>
        </p:nvSpPr>
        <p:spPr>
          <a:xfrm rot="16200000">
            <a:off x="6047363" y="121071"/>
            <a:ext cx="231443" cy="8496000"/>
          </a:xfrm>
          <a:prstGeom prst="leftBrac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6138718-D042-9233-132F-2EF083D27DE8}"/>
              </a:ext>
            </a:extLst>
          </p:cNvPr>
          <p:cNvCxnSpPr>
            <a:cxnSpLocks/>
            <a:stCxn id="34" idx="2"/>
            <a:endCxn id="28" idx="0"/>
          </p:cNvCxnSpPr>
          <p:nvPr/>
        </p:nvCxnSpPr>
        <p:spPr>
          <a:xfrm flipV="1">
            <a:off x="10411085" y="3658011"/>
            <a:ext cx="17585" cy="59533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D45ADCC-16F5-2862-13BC-7175C092F3A4}"/>
              </a:ext>
            </a:extLst>
          </p:cNvPr>
          <p:cNvSpPr txBox="1"/>
          <p:nvPr/>
        </p:nvSpPr>
        <p:spPr>
          <a:xfrm>
            <a:off x="9405420" y="3658011"/>
            <a:ext cx="2046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Output of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 black-box</a:t>
            </a:r>
            <a:r>
              <a:rPr lang="en-US" sz="1600" b="1" dirty="0"/>
              <a:t> </a:t>
            </a:r>
            <a:endParaRPr lang="en-IL" sz="1600" b="1" dirty="0"/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BFB10934-0B0A-D2DB-4CFD-6D86276BF8B5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3098200" y="4484793"/>
            <a:ext cx="3064885" cy="778225"/>
          </a:xfrm>
          <a:prstGeom prst="bentConnector4">
            <a:avLst>
              <a:gd name="adj1" fmla="val 99968"/>
              <a:gd name="adj2" fmla="val 70625"/>
            </a:avLst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DA93D78-3E10-6CF3-9213-0467A12D5B68}"/>
              </a:ext>
            </a:extLst>
          </p:cNvPr>
          <p:cNvSpPr/>
          <p:nvPr/>
        </p:nvSpPr>
        <p:spPr>
          <a:xfrm>
            <a:off x="2105909" y="3647132"/>
            <a:ext cx="504193" cy="289244"/>
          </a:xfrm>
          <a:prstGeom prst="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61830D-9CA9-CB40-B214-9FCE0A0A8040}"/>
                  </a:ext>
                </a:extLst>
              </p:cNvPr>
              <p:cNvSpPr txBox="1"/>
              <p:nvPr/>
            </p:nvSpPr>
            <p:spPr>
              <a:xfrm>
                <a:off x="1639111" y="3574565"/>
                <a:ext cx="906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obj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𝒊𝒏𝒊𝒕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endParaRPr lang="en-IL" sz="16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61830D-9CA9-CB40-B214-9FCE0A0A8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11" y="3574565"/>
                <a:ext cx="906128" cy="369332"/>
              </a:xfrm>
              <a:prstGeom prst="rect">
                <a:avLst/>
              </a:prstGeom>
              <a:blipFill>
                <a:blip r:embed="rId9"/>
                <a:stretch>
                  <a:fillRect l="-2013" r="-26174"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F705CDB-45A8-4B74-4D55-4178FB8A5507}"/>
              </a:ext>
            </a:extLst>
          </p:cNvPr>
          <p:cNvSpPr/>
          <p:nvPr/>
        </p:nvSpPr>
        <p:spPr>
          <a:xfrm>
            <a:off x="7676940" y="1"/>
            <a:ext cx="4515059" cy="971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B77EEA-9857-A5F9-4064-6D8AEDF0907F}"/>
              </a:ext>
            </a:extLst>
          </p:cNvPr>
          <p:cNvSpPr/>
          <p:nvPr/>
        </p:nvSpPr>
        <p:spPr>
          <a:xfrm>
            <a:off x="11246008" y="130418"/>
            <a:ext cx="814591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Shallow Solver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405652-3E6B-5A94-55F2-CB44D4688C0A}"/>
              </a:ext>
            </a:extLst>
          </p:cNvPr>
          <p:cNvSpPr/>
          <p:nvPr/>
        </p:nvSpPr>
        <p:spPr>
          <a:xfrm>
            <a:off x="9330654" y="124932"/>
            <a:ext cx="1506022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472176-F19C-3071-C91D-2C81DC889F2D}"/>
              </a:ext>
            </a:extLst>
          </p:cNvPr>
          <p:cNvSpPr/>
          <p:nvPr/>
        </p:nvSpPr>
        <p:spPr>
          <a:xfrm>
            <a:off x="7791936" y="120390"/>
            <a:ext cx="1224415" cy="710489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8281629-B0AE-0733-5E3A-3DD1B2D774D5}"/>
                  </a:ext>
                </a:extLst>
              </p:cNvPr>
              <p:cNvSpPr txBox="1"/>
              <p:nvPr/>
            </p:nvSpPr>
            <p:spPr>
              <a:xfrm>
                <a:off x="8797583" y="275579"/>
                <a:ext cx="751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8281629-B0AE-0733-5E3A-3DD1B2D77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583" y="275579"/>
                <a:ext cx="75184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46EB1E3-B46F-78B2-2161-CCF6E4079420}"/>
                  </a:ext>
                </a:extLst>
              </p:cNvPr>
              <p:cNvSpPr txBox="1"/>
              <p:nvPr/>
            </p:nvSpPr>
            <p:spPr>
              <a:xfrm>
                <a:off x="10700198" y="175552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46EB1E3-B46F-78B2-2161-CCF6E4079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98" y="175552"/>
                <a:ext cx="682289" cy="6001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C8F9C0FD-5476-1E7B-61F0-62F05D572E13}"/>
              </a:ext>
            </a:extLst>
          </p:cNvPr>
          <p:cNvSpPr/>
          <p:nvPr/>
        </p:nvSpPr>
        <p:spPr>
          <a:xfrm>
            <a:off x="264009" y="1325192"/>
            <a:ext cx="7194866" cy="11401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IL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itle 1">
                <a:extLst>
                  <a:ext uri="{FF2B5EF4-FFF2-40B4-BE49-F238E27FC236}">
                    <a16:creationId xmlns:a16="http://schemas.microsoft.com/office/drawing/2014/main" id="{D4CBD796-9FEA-6364-8F3E-EA35E6AB18D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7228" y="143622"/>
                <a:ext cx="11224429" cy="687258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36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-Shallow Solver for P1</a:t>
                </a:r>
                <a:endParaRPr lang="en-IL" sz="40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0" name="Title 1">
                <a:extLst>
                  <a:ext uri="{FF2B5EF4-FFF2-40B4-BE49-F238E27FC236}">
                    <a16:creationId xmlns:a16="http://schemas.microsoft.com/office/drawing/2014/main" id="{D4CBD796-9FEA-6364-8F3E-EA35E6AB18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7228" y="143622"/>
                <a:ext cx="11224429" cy="687258"/>
              </a:xfrm>
              <a:blipFill>
                <a:blip r:embed="rId12"/>
                <a:stretch>
                  <a:fillRect l="-1412" t="-10714" b="-303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AA34E3DD-A9CB-3C0C-28FE-0D7692FD694A}"/>
              </a:ext>
            </a:extLst>
          </p:cNvPr>
          <p:cNvSpPr/>
          <p:nvPr/>
        </p:nvSpPr>
        <p:spPr>
          <a:xfrm>
            <a:off x="264009" y="861379"/>
            <a:ext cx="7194865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6.1</a:t>
            </a:r>
            <a:endParaRPr lang="en-US" sz="18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CE7039-4282-78A3-9D3A-6AFAC2BAA568}"/>
              </a:ext>
            </a:extLst>
          </p:cNvPr>
          <p:cNvSpPr txBox="1"/>
          <p:nvPr/>
        </p:nvSpPr>
        <p:spPr>
          <a:xfrm>
            <a:off x="4922778" y="1712233"/>
            <a:ext cx="24527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shallow-solver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431A577-7F47-2483-F5F3-63A6561139BB}"/>
                  </a:ext>
                </a:extLst>
              </p:cNvPr>
              <p:cNvSpPr txBox="1"/>
              <p:nvPr/>
            </p:nvSpPr>
            <p:spPr>
              <a:xfrm>
                <a:off x="4096581" y="1585807"/>
                <a:ext cx="751848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431A577-7F47-2483-F5F3-63A656113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581" y="1585807"/>
                <a:ext cx="751848" cy="6001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6FA45B79-D930-AE4E-0C12-2FDD39BF728D}"/>
              </a:ext>
            </a:extLst>
          </p:cNvPr>
          <p:cNvSpPr/>
          <p:nvPr/>
        </p:nvSpPr>
        <p:spPr>
          <a:xfrm>
            <a:off x="1946252" y="1776257"/>
            <a:ext cx="435441" cy="274530"/>
          </a:xfrm>
          <a:prstGeom prst="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52EF49F-6B64-3994-18E0-204E6F8E8545}"/>
                  </a:ext>
                </a:extLst>
              </p:cNvPr>
              <p:cNvSpPr txBox="1"/>
              <p:nvPr/>
            </p:nvSpPr>
            <p:spPr>
              <a:xfrm>
                <a:off x="264009" y="1389068"/>
                <a:ext cx="4575459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(a) Approx. black-box for utilitarian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(b) An arbitrary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𝒊𝒏𝒊𝒕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P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Tx/>
                  <a:buAutoNum type="alphaLcParenBoth" startAt="3"/>
                </a:pPr>
                <a:r>
                  <a:rPr lang="en-US" sz="1600" u="sng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Weak Feasibility-Oracle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for P1</a:t>
                </a:r>
                <a:endParaRPr lang="en-IL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52EF49F-6B64-3994-18E0-204E6F8E8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9" y="1389068"/>
                <a:ext cx="4575459" cy="984885"/>
              </a:xfrm>
              <a:prstGeom prst="rect">
                <a:avLst/>
              </a:prstGeom>
              <a:blipFill>
                <a:blip r:embed="rId14"/>
                <a:stretch>
                  <a:fillRect l="-666" t="-1863" b="-74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4B6F515-9A06-70C2-AE3A-52CDBDBF5E07}"/>
              </a:ext>
            </a:extLst>
          </p:cNvPr>
          <p:cNvSpPr/>
          <p:nvPr/>
        </p:nvSpPr>
        <p:spPr>
          <a:xfrm>
            <a:off x="7885509" y="1144730"/>
            <a:ext cx="3769638" cy="360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400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85758E-94FE-B0A9-0E5D-88402BE5A935}"/>
              </a:ext>
            </a:extLst>
          </p:cNvPr>
          <p:cNvSpPr/>
          <p:nvPr/>
        </p:nvSpPr>
        <p:spPr>
          <a:xfrm>
            <a:off x="7791937" y="1114946"/>
            <a:ext cx="4234086" cy="135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400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139CC9-214E-65E1-33D8-5752F57DAC53}"/>
                  </a:ext>
                </a:extLst>
              </p:cNvPr>
              <p:cNvSpPr/>
              <p:nvPr/>
            </p:nvSpPr>
            <p:spPr>
              <a:xfrm>
                <a:off x="7924198" y="1410334"/>
                <a:ext cx="4093870" cy="9848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4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sSubSup>
                      <m:sSubSup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returns one of:</a:t>
                </a:r>
              </a:p>
              <a:p>
                <a:pPr marL="180000" indent="-180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Feasible objective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Infeasible objective for sol. using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≤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prob.</a:t>
                </a:r>
                <a:endParaRPr lang="en-IL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139CC9-214E-65E1-33D8-5752F57DA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98" y="1410334"/>
                <a:ext cx="4093870" cy="984885"/>
              </a:xfrm>
              <a:prstGeom prst="rect">
                <a:avLst/>
              </a:prstGeom>
              <a:blipFill>
                <a:blip r:embed="rId15"/>
                <a:stretch>
                  <a:fillRect l="-4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677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3BB03-6CA1-47C2-1850-D6448FC0E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93AFD1-3B2A-25C8-135D-A140C48A3857}"/>
              </a:ext>
            </a:extLst>
          </p:cNvPr>
          <p:cNvCxnSpPr>
            <a:cxnSpLocks/>
          </p:cNvCxnSpPr>
          <p:nvPr/>
        </p:nvCxnSpPr>
        <p:spPr>
          <a:xfrm flipH="1" flipV="1">
            <a:off x="1915084" y="3584592"/>
            <a:ext cx="1" cy="69002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2FF25D2-D1C0-0FB3-6A7B-F4F5FE6EC059}"/>
              </a:ext>
            </a:extLst>
          </p:cNvPr>
          <p:cNvSpPr/>
          <p:nvPr/>
        </p:nvSpPr>
        <p:spPr>
          <a:xfrm>
            <a:off x="1639110" y="3598539"/>
            <a:ext cx="409128" cy="314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9B01C5-2B24-CEF0-BC9F-2E9842D9C459}"/>
              </a:ext>
            </a:extLst>
          </p:cNvPr>
          <p:cNvSpPr/>
          <p:nvPr/>
        </p:nvSpPr>
        <p:spPr>
          <a:xfrm>
            <a:off x="402980" y="3375415"/>
            <a:ext cx="1152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961B62-DBC7-F9AF-4297-148641070730}"/>
              </a:ext>
            </a:extLst>
          </p:cNvPr>
          <p:cNvSpPr/>
          <p:nvPr/>
        </p:nvSpPr>
        <p:spPr>
          <a:xfrm>
            <a:off x="290455" y="2706670"/>
            <a:ext cx="5615491" cy="557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1. Bound the maximum objective value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90314C-B8BE-9E7A-0CC8-04F74DDED754}"/>
              </a:ext>
            </a:extLst>
          </p:cNvPr>
          <p:cNvCxnSpPr>
            <a:cxnSpLocks/>
          </p:cNvCxnSpPr>
          <p:nvPr/>
        </p:nvCxnSpPr>
        <p:spPr>
          <a:xfrm>
            <a:off x="1916095" y="3226825"/>
            <a:ext cx="0" cy="376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8B4BE2-2726-2F41-84E5-14462C91D86B}"/>
              </a:ext>
            </a:extLst>
          </p:cNvPr>
          <p:cNvCxnSpPr>
            <a:cxnSpLocks/>
          </p:cNvCxnSpPr>
          <p:nvPr/>
        </p:nvCxnSpPr>
        <p:spPr>
          <a:xfrm>
            <a:off x="10428670" y="3226825"/>
            <a:ext cx="0" cy="376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86E3C6-0B73-E835-7421-DB8E184CF90F}"/>
                  </a:ext>
                </a:extLst>
              </p:cNvPr>
              <p:cNvSpPr txBox="1"/>
              <p:nvPr/>
            </p:nvSpPr>
            <p:spPr>
              <a:xfrm>
                <a:off x="8908420" y="3582958"/>
                <a:ext cx="75624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60BB8D-F5BF-99A7-7CE5-3C8FCE33F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420" y="3582958"/>
                <a:ext cx="756243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DE1201-EA2C-1667-1CF6-A168EB0DFD5C}"/>
              </a:ext>
            </a:extLst>
          </p:cNvPr>
          <p:cNvCxnSpPr>
            <a:cxnSpLocks/>
          </p:cNvCxnSpPr>
          <p:nvPr/>
        </p:nvCxnSpPr>
        <p:spPr>
          <a:xfrm>
            <a:off x="6267659" y="3226825"/>
            <a:ext cx="0" cy="376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9B74EB1-B5AD-70FC-BF98-D09260922C4A}"/>
              </a:ext>
            </a:extLst>
          </p:cNvPr>
          <p:cNvSpPr txBox="1"/>
          <p:nvPr/>
        </p:nvSpPr>
        <p:spPr>
          <a:xfrm>
            <a:off x="5244409" y="3658011"/>
            <a:ext cx="20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Output of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 black-box</a:t>
            </a:r>
            <a:r>
              <a:rPr lang="en-US" sz="1600" b="1" dirty="0"/>
              <a:t> </a:t>
            </a:r>
            <a:endParaRPr lang="en-IL" sz="1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D850F-44A6-F649-4488-643CB93045E1}"/>
              </a:ext>
            </a:extLst>
          </p:cNvPr>
          <p:cNvSpPr txBox="1"/>
          <p:nvPr/>
        </p:nvSpPr>
        <p:spPr>
          <a:xfrm>
            <a:off x="264009" y="3662814"/>
            <a:ext cx="81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Min obj</a:t>
            </a:r>
            <a:endParaRPr lang="en-IL" sz="1600" b="1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283A3D-2EB4-9FD7-B87C-F798C0ECBCC2}"/>
              </a:ext>
            </a:extLst>
          </p:cNvPr>
          <p:cNvCxnSpPr>
            <a:cxnSpLocks/>
          </p:cNvCxnSpPr>
          <p:nvPr/>
        </p:nvCxnSpPr>
        <p:spPr>
          <a:xfrm>
            <a:off x="668114" y="3226825"/>
            <a:ext cx="0" cy="376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143CE3-1689-9FDE-1159-3D04D0C66765}"/>
              </a:ext>
            </a:extLst>
          </p:cNvPr>
          <p:cNvSpPr txBox="1"/>
          <p:nvPr/>
        </p:nvSpPr>
        <p:spPr>
          <a:xfrm>
            <a:off x="7551514" y="3658011"/>
            <a:ext cx="77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Max obj</a:t>
            </a:r>
            <a:endParaRPr lang="en-IL" sz="1600" b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44BEDE-A506-80DF-26AE-5FE9C57FFF68}"/>
              </a:ext>
            </a:extLst>
          </p:cNvPr>
          <p:cNvCxnSpPr>
            <a:cxnSpLocks/>
          </p:cNvCxnSpPr>
          <p:nvPr/>
        </p:nvCxnSpPr>
        <p:spPr>
          <a:xfrm>
            <a:off x="7955618" y="3222022"/>
            <a:ext cx="0" cy="376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75D1B6A-CD10-EB3B-8684-91A34E173FFB}"/>
              </a:ext>
            </a:extLst>
          </p:cNvPr>
          <p:cNvSpPr/>
          <p:nvPr/>
        </p:nvSpPr>
        <p:spPr>
          <a:xfrm>
            <a:off x="290455" y="5104018"/>
            <a:ext cx="5615491" cy="557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2. Perform a binary search 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62F12919-EF13-41D1-E6B4-BD4863D8C26D}"/>
              </a:ext>
            </a:extLst>
          </p:cNvPr>
          <p:cNvSpPr/>
          <p:nvPr/>
        </p:nvSpPr>
        <p:spPr>
          <a:xfrm rot="16200000">
            <a:off x="6047363" y="121071"/>
            <a:ext cx="231443" cy="8496000"/>
          </a:xfrm>
          <a:prstGeom prst="leftBrac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EB4B6D5-8BBA-2746-474E-A112AE8F8192}"/>
              </a:ext>
            </a:extLst>
          </p:cNvPr>
          <p:cNvCxnSpPr>
            <a:cxnSpLocks/>
            <a:stCxn id="34" idx="2"/>
            <a:endCxn id="28" idx="0"/>
          </p:cNvCxnSpPr>
          <p:nvPr/>
        </p:nvCxnSpPr>
        <p:spPr>
          <a:xfrm flipV="1">
            <a:off x="10411085" y="3658011"/>
            <a:ext cx="17585" cy="59533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B7F0FC5-CAC5-590B-8C20-754344DD78BE}"/>
              </a:ext>
            </a:extLst>
          </p:cNvPr>
          <p:cNvSpPr txBox="1"/>
          <p:nvPr/>
        </p:nvSpPr>
        <p:spPr>
          <a:xfrm>
            <a:off x="9405420" y="3658011"/>
            <a:ext cx="2046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Output of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 black-box</a:t>
            </a:r>
            <a:r>
              <a:rPr lang="en-US" sz="1600" b="1" dirty="0"/>
              <a:t> </a:t>
            </a:r>
            <a:endParaRPr lang="en-IL" sz="1600" b="1" dirty="0"/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FDCC186E-26F0-C7FE-B1D4-A7B187AA5317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3098200" y="4484793"/>
            <a:ext cx="3064885" cy="778225"/>
          </a:xfrm>
          <a:prstGeom prst="bentConnector4">
            <a:avLst>
              <a:gd name="adj1" fmla="val 99968"/>
              <a:gd name="adj2" fmla="val 70625"/>
            </a:avLst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FDC2CD5-E329-1137-0358-629E1CDA02F4}"/>
              </a:ext>
            </a:extLst>
          </p:cNvPr>
          <p:cNvSpPr/>
          <p:nvPr/>
        </p:nvSpPr>
        <p:spPr>
          <a:xfrm>
            <a:off x="2105909" y="3647132"/>
            <a:ext cx="504193" cy="289244"/>
          </a:xfrm>
          <a:prstGeom prst="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483328D-2481-3D10-C07B-40E2DB5FE6D6}"/>
                  </a:ext>
                </a:extLst>
              </p:cNvPr>
              <p:cNvSpPr txBox="1"/>
              <p:nvPr/>
            </p:nvSpPr>
            <p:spPr>
              <a:xfrm>
                <a:off x="1639111" y="3574565"/>
                <a:ext cx="906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obj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𝒊𝒏𝒊𝒕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endParaRPr lang="en-IL" sz="16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483328D-2481-3D10-C07B-40E2DB5FE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11" y="3574565"/>
                <a:ext cx="906128" cy="369332"/>
              </a:xfrm>
              <a:prstGeom prst="rect">
                <a:avLst/>
              </a:prstGeom>
              <a:blipFill>
                <a:blip r:embed="rId9"/>
                <a:stretch>
                  <a:fillRect l="-2013" r="-26174"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4B9A1-6792-8F8E-6F2E-4668B3E57C3D}"/>
                  </a:ext>
                </a:extLst>
              </p:cNvPr>
              <p:cNvSpPr/>
              <p:nvPr/>
            </p:nvSpPr>
            <p:spPr>
              <a:xfrm>
                <a:off x="6382528" y="4918488"/>
                <a:ext cx="5176603" cy="5478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For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, use the Weak Feasibility-Oracle:</a:t>
                </a:r>
                <a:endParaRPr lang="en-US" sz="1600" u="sng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4B9A1-6792-8F8E-6F2E-4668B3E57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28" y="4918488"/>
                <a:ext cx="5176603" cy="547832"/>
              </a:xfrm>
              <a:prstGeom prst="rect">
                <a:avLst/>
              </a:prstGeom>
              <a:blipFill>
                <a:blip r:embed="rId10"/>
                <a:stretch>
                  <a:fillRect l="-5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9BC1E533-2C8D-1833-D795-1DCE68416A58}"/>
              </a:ext>
            </a:extLst>
          </p:cNvPr>
          <p:cNvSpPr/>
          <p:nvPr/>
        </p:nvSpPr>
        <p:spPr>
          <a:xfrm>
            <a:off x="6531763" y="5259770"/>
            <a:ext cx="4341503" cy="630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If  ‘Feasible’  go right    (higher values)</a:t>
            </a:r>
          </a:p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otherwise go left              (lower values)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589451-C3BD-0B9A-88FE-81059D77AF43}"/>
              </a:ext>
            </a:extLst>
          </p:cNvPr>
          <p:cNvSpPr/>
          <p:nvPr/>
        </p:nvSpPr>
        <p:spPr>
          <a:xfrm>
            <a:off x="7676940" y="1"/>
            <a:ext cx="4515059" cy="971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467751-7688-1205-0A4C-434AE28DFE5C}"/>
              </a:ext>
            </a:extLst>
          </p:cNvPr>
          <p:cNvSpPr/>
          <p:nvPr/>
        </p:nvSpPr>
        <p:spPr>
          <a:xfrm>
            <a:off x="11246008" y="130418"/>
            <a:ext cx="814591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Shallow Solver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47B894C-2247-E580-766E-51A37D658C4E}"/>
              </a:ext>
            </a:extLst>
          </p:cNvPr>
          <p:cNvSpPr/>
          <p:nvPr/>
        </p:nvSpPr>
        <p:spPr>
          <a:xfrm>
            <a:off x="9330654" y="124932"/>
            <a:ext cx="1506022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A8E06C-3672-D13B-973D-3129048771AD}"/>
              </a:ext>
            </a:extLst>
          </p:cNvPr>
          <p:cNvSpPr/>
          <p:nvPr/>
        </p:nvSpPr>
        <p:spPr>
          <a:xfrm>
            <a:off x="7791936" y="120390"/>
            <a:ext cx="1224415" cy="710489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55954E7-9306-A43F-984B-FBB833CBD9AC}"/>
                  </a:ext>
                </a:extLst>
              </p:cNvPr>
              <p:cNvSpPr txBox="1"/>
              <p:nvPr/>
            </p:nvSpPr>
            <p:spPr>
              <a:xfrm>
                <a:off x="8797583" y="275579"/>
                <a:ext cx="751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55954E7-9306-A43F-984B-FBB833CBD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583" y="275579"/>
                <a:ext cx="75184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A278CD-8D3F-BE6E-054B-635CF18C1952}"/>
                  </a:ext>
                </a:extLst>
              </p:cNvPr>
              <p:cNvSpPr txBox="1"/>
              <p:nvPr/>
            </p:nvSpPr>
            <p:spPr>
              <a:xfrm>
                <a:off x="10700198" y="175552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A278CD-8D3F-BE6E-054B-635CF18C1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98" y="175552"/>
                <a:ext cx="682289" cy="6001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4625D2D9-9DE2-D16B-3C63-EC354980D411}"/>
              </a:ext>
            </a:extLst>
          </p:cNvPr>
          <p:cNvSpPr/>
          <p:nvPr/>
        </p:nvSpPr>
        <p:spPr>
          <a:xfrm>
            <a:off x="264009" y="1325192"/>
            <a:ext cx="7194866" cy="11401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IL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itle 1">
                <a:extLst>
                  <a:ext uri="{FF2B5EF4-FFF2-40B4-BE49-F238E27FC236}">
                    <a16:creationId xmlns:a16="http://schemas.microsoft.com/office/drawing/2014/main" id="{3B9A1F90-4C58-BB2B-B548-0142E5892D5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7228" y="143622"/>
                <a:ext cx="11224429" cy="687258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36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-Shallow Solver for P1</a:t>
                </a:r>
                <a:endParaRPr lang="en-IL" sz="40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0" name="Title 1">
                <a:extLst>
                  <a:ext uri="{FF2B5EF4-FFF2-40B4-BE49-F238E27FC236}">
                    <a16:creationId xmlns:a16="http://schemas.microsoft.com/office/drawing/2014/main" id="{3B9A1F90-4C58-BB2B-B548-0142E5892D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7228" y="143622"/>
                <a:ext cx="11224429" cy="687258"/>
              </a:xfrm>
              <a:blipFill>
                <a:blip r:embed="rId13"/>
                <a:stretch>
                  <a:fillRect l="-1412" t="-10714" b="-303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8E565FF1-E81B-CC73-E274-9F05782FE5A2}"/>
              </a:ext>
            </a:extLst>
          </p:cNvPr>
          <p:cNvSpPr/>
          <p:nvPr/>
        </p:nvSpPr>
        <p:spPr>
          <a:xfrm>
            <a:off x="264009" y="861379"/>
            <a:ext cx="7194865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6.1</a:t>
            </a:r>
            <a:endParaRPr lang="en-US" sz="18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4A91E2-F036-2B7F-9806-2572673FEB47}"/>
              </a:ext>
            </a:extLst>
          </p:cNvPr>
          <p:cNvSpPr txBox="1"/>
          <p:nvPr/>
        </p:nvSpPr>
        <p:spPr>
          <a:xfrm>
            <a:off x="4922778" y="1712233"/>
            <a:ext cx="24527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shallow-solver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C4857D-E3C3-9CCD-B52C-4CEF5219CE23}"/>
                  </a:ext>
                </a:extLst>
              </p:cNvPr>
              <p:cNvSpPr txBox="1"/>
              <p:nvPr/>
            </p:nvSpPr>
            <p:spPr>
              <a:xfrm>
                <a:off x="4096581" y="1585807"/>
                <a:ext cx="751848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C4857D-E3C3-9CCD-B52C-4CEF5219C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581" y="1585807"/>
                <a:ext cx="751848" cy="6001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8E7EDFD0-4ACB-16F3-F489-93B6EF2846E7}"/>
              </a:ext>
            </a:extLst>
          </p:cNvPr>
          <p:cNvSpPr/>
          <p:nvPr/>
        </p:nvSpPr>
        <p:spPr>
          <a:xfrm>
            <a:off x="1946252" y="1776257"/>
            <a:ext cx="435441" cy="274530"/>
          </a:xfrm>
          <a:prstGeom prst="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93C7183-482A-D115-9F08-80FD5B36483D}"/>
                  </a:ext>
                </a:extLst>
              </p:cNvPr>
              <p:cNvSpPr txBox="1"/>
              <p:nvPr/>
            </p:nvSpPr>
            <p:spPr>
              <a:xfrm>
                <a:off x="264009" y="1389068"/>
                <a:ext cx="4575459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(a) Approx. black-box for utilitarian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(b) An arbitrary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𝒊𝒏𝒊𝒕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P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Tx/>
                  <a:buAutoNum type="alphaLcParenBoth" startAt="3"/>
                </a:pPr>
                <a:r>
                  <a:rPr lang="en-US" sz="1600" u="sng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Weak Feasibility-Oracle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for P1</a:t>
                </a:r>
                <a:endParaRPr lang="en-IL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93C7183-482A-D115-9F08-80FD5B364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9" y="1389068"/>
                <a:ext cx="4575459" cy="984885"/>
              </a:xfrm>
              <a:prstGeom prst="rect">
                <a:avLst/>
              </a:prstGeom>
              <a:blipFill>
                <a:blip r:embed="rId15"/>
                <a:stretch>
                  <a:fillRect l="-666" t="-1863" b="-74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2E9C62C-5884-E00E-B7F6-59F714B6B366}"/>
              </a:ext>
            </a:extLst>
          </p:cNvPr>
          <p:cNvSpPr/>
          <p:nvPr/>
        </p:nvSpPr>
        <p:spPr>
          <a:xfrm>
            <a:off x="7885509" y="1144730"/>
            <a:ext cx="3769638" cy="360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400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CC0EDE-E56D-A0A6-B514-D90881668913}"/>
              </a:ext>
            </a:extLst>
          </p:cNvPr>
          <p:cNvSpPr/>
          <p:nvPr/>
        </p:nvSpPr>
        <p:spPr>
          <a:xfrm>
            <a:off x="7791937" y="1114946"/>
            <a:ext cx="4234086" cy="135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400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84B437-57F3-D64F-8A08-4B71F5265704}"/>
                  </a:ext>
                </a:extLst>
              </p:cNvPr>
              <p:cNvSpPr/>
              <p:nvPr/>
            </p:nvSpPr>
            <p:spPr>
              <a:xfrm>
                <a:off x="7924198" y="1410334"/>
                <a:ext cx="4093870" cy="9848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4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sSubSup>
                      <m:sSubSup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returns one of:</a:t>
                </a:r>
              </a:p>
              <a:p>
                <a:pPr marL="180000" indent="-180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Feasible objective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Infeasible objective for sol. using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≤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prob.</a:t>
                </a:r>
                <a:endParaRPr lang="en-IL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84B437-57F3-D64F-8A08-4B71F5265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98" y="1410334"/>
                <a:ext cx="4093870" cy="984885"/>
              </a:xfrm>
              <a:prstGeom prst="rect">
                <a:avLst/>
              </a:prstGeom>
              <a:blipFill>
                <a:blip r:embed="rId16"/>
                <a:stretch>
                  <a:fillRect l="-4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52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ED233-64F7-8467-BFD1-87EFDABFB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6D2220A-262B-404B-E40B-6DD681DDA4F3}"/>
              </a:ext>
            </a:extLst>
          </p:cNvPr>
          <p:cNvSpPr/>
          <p:nvPr/>
        </p:nvSpPr>
        <p:spPr>
          <a:xfrm>
            <a:off x="2880386" y="1868911"/>
            <a:ext cx="8734670" cy="621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Maximize the 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sum</a:t>
            </a:r>
            <a:r>
              <a:rPr lang="en-US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 of agents’ utilities.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B3EB17-F542-34CB-328C-2283A4554209}"/>
              </a:ext>
            </a:extLst>
          </p:cNvPr>
          <p:cNvSpPr/>
          <p:nvPr/>
        </p:nvSpPr>
        <p:spPr>
          <a:xfrm>
            <a:off x="0" y="2008411"/>
            <a:ext cx="12192000" cy="621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E3F26C-975B-0994-1E80-ED72CB13EFAB}"/>
              </a:ext>
            </a:extLst>
          </p:cNvPr>
          <p:cNvSpPr/>
          <p:nvPr/>
        </p:nvSpPr>
        <p:spPr>
          <a:xfrm>
            <a:off x="158959" y="2008411"/>
            <a:ext cx="2261817" cy="62174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BE9AFF-4A09-64B5-0DBB-38231DCB85D1}"/>
              </a:ext>
            </a:extLst>
          </p:cNvPr>
          <p:cNvSpPr/>
          <p:nvPr/>
        </p:nvSpPr>
        <p:spPr>
          <a:xfrm>
            <a:off x="2793298" y="2008411"/>
            <a:ext cx="9311613" cy="621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aximize the 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sum</a:t>
            </a:r>
            <a:r>
              <a:rPr lang="en-US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 of agents’ utilities.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26ED3-0DA5-558E-8BC7-255739A89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07" y="125087"/>
            <a:ext cx="6221814" cy="1067557"/>
          </a:xfrm>
        </p:spPr>
        <p:txBody>
          <a:bodyPr anchor="t">
            <a:noAutofit/>
          </a:bodyPr>
          <a:lstStyle/>
          <a:p>
            <a:pPr algn="l">
              <a:lnSpc>
                <a:spcPts val="8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>
                <a:latin typeface="Arial Rounded MT Bold" panose="020F0704030504030204" pitchFamily="34" charset="0"/>
              </a:rPr>
              <a:t>Welfare objectives </a:t>
            </a:r>
            <a:endParaRPr lang="en-IL" sz="48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0EFD4-0159-A0ED-1845-11BF2B6F8555}"/>
              </a:ext>
            </a:extLst>
          </p:cNvPr>
          <p:cNvSpPr/>
          <p:nvPr/>
        </p:nvSpPr>
        <p:spPr>
          <a:xfrm>
            <a:off x="0" y="3549242"/>
            <a:ext cx="12192000" cy="621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BD6FA-A39E-E50E-70A5-8853C4C975D7}"/>
              </a:ext>
            </a:extLst>
          </p:cNvPr>
          <p:cNvSpPr/>
          <p:nvPr/>
        </p:nvSpPr>
        <p:spPr>
          <a:xfrm>
            <a:off x="158959" y="3550497"/>
            <a:ext cx="2261817" cy="621746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Egalitarian</a:t>
            </a:r>
            <a:endParaRPr lang="en-IL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BC7E87-CCAE-627E-B59C-A0CBBE316B63}"/>
              </a:ext>
            </a:extLst>
          </p:cNvPr>
          <p:cNvSpPr/>
          <p:nvPr/>
        </p:nvSpPr>
        <p:spPr>
          <a:xfrm>
            <a:off x="2880387" y="3550497"/>
            <a:ext cx="8734670" cy="621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aximize the 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minimum</a:t>
            </a:r>
            <a:r>
              <a:rPr lang="en-US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 utility.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EBC4A7-BB20-463D-4033-80BEE5E517A4}"/>
              </a:ext>
            </a:extLst>
          </p:cNvPr>
          <p:cNvGrpSpPr/>
          <p:nvPr/>
        </p:nvGrpSpPr>
        <p:grpSpPr>
          <a:xfrm>
            <a:off x="0" y="4278327"/>
            <a:ext cx="12192000" cy="1985159"/>
            <a:chOff x="16238" y="4250875"/>
            <a:chExt cx="12192000" cy="198515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F0A621-3250-6303-6BCF-B252190E7AB9}"/>
                </a:ext>
              </a:extLst>
            </p:cNvPr>
            <p:cNvSpPr/>
            <p:nvPr/>
          </p:nvSpPr>
          <p:spPr>
            <a:xfrm>
              <a:off x="16238" y="4250875"/>
              <a:ext cx="12192000" cy="19851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B63D19-E6E1-D988-7923-F6E2A121B763}"/>
                </a:ext>
              </a:extLst>
            </p:cNvPr>
            <p:cNvSpPr/>
            <p:nvPr/>
          </p:nvSpPr>
          <p:spPr>
            <a:xfrm>
              <a:off x="175196" y="4262381"/>
              <a:ext cx="2261817" cy="1973653"/>
            </a:xfrm>
            <a:prstGeom prst="rect">
              <a:avLst/>
            </a:prstGeom>
            <a:solidFill>
              <a:srgbClr val="F5C2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rPr>
                <a:t>Leximin</a:t>
              </a:r>
              <a:endParaRPr lang="en-IL" sz="28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99FE314-5BC2-95EA-AE8D-A5CE2E6E03C3}"/>
                </a:ext>
              </a:extLst>
            </p:cNvPr>
            <p:cNvSpPr/>
            <p:nvPr/>
          </p:nvSpPr>
          <p:spPr>
            <a:xfrm>
              <a:off x="2896625" y="4262382"/>
              <a:ext cx="8734670" cy="6217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rPr>
                <a:t>M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rPr>
                <a:t>aximize the minimum utility.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D58EF9F-1D7B-E456-E853-892CC8874B5F}"/>
                </a:ext>
              </a:extLst>
            </p:cNvPr>
            <p:cNvSpPr/>
            <p:nvPr/>
          </p:nvSpPr>
          <p:spPr>
            <a:xfrm>
              <a:off x="3288514" y="4713017"/>
              <a:ext cx="8048870" cy="6217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rPr>
                <a:t>subject to this, maximize second-smallest utility;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E176A61-18AA-45D6-2EFC-98D5EF21B211}"/>
                </a:ext>
              </a:extLst>
            </p:cNvPr>
            <p:cNvSpPr/>
            <p:nvPr/>
          </p:nvSpPr>
          <p:spPr>
            <a:xfrm>
              <a:off x="3996083" y="5163652"/>
              <a:ext cx="7678756" cy="6217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rPr>
                <a:t>subject to this, maximize third-smallest utility;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FE9E46D-A115-A7E1-8B4F-6D433BA156A8}"/>
                </a:ext>
              </a:extLst>
            </p:cNvPr>
            <p:cNvSpPr/>
            <p:nvPr/>
          </p:nvSpPr>
          <p:spPr>
            <a:xfrm>
              <a:off x="7490396" y="5614288"/>
              <a:ext cx="2791070" cy="6217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rPr>
                <a:t>and so on.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7951301-F60D-3A0F-BD18-A6E37114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836" y="1341458"/>
            <a:ext cx="1645164" cy="1645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DE4663-65A6-E757-A474-B252B0EFE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836" y="3717051"/>
            <a:ext cx="1645164" cy="16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84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4A928-72EE-19A7-C2C4-72DB2C86F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F9983B-EB62-4ED1-160C-396405A5CCC0}"/>
              </a:ext>
            </a:extLst>
          </p:cNvPr>
          <p:cNvCxnSpPr>
            <a:cxnSpLocks/>
          </p:cNvCxnSpPr>
          <p:nvPr/>
        </p:nvCxnSpPr>
        <p:spPr>
          <a:xfrm flipH="1" flipV="1">
            <a:off x="1915084" y="3584592"/>
            <a:ext cx="1" cy="69002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9A8B6EF7-ECAA-AB4D-96E5-8CCF69F7F1E6}"/>
              </a:ext>
            </a:extLst>
          </p:cNvPr>
          <p:cNvSpPr/>
          <p:nvPr/>
        </p:nvSpPr>
        <p:spPr>
          <a:xfrm>
            <a:off x="1639110" y="3598539"/>
            <a:ext cx="409128" cy="314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DB6F51-B1E8-ACA6-31EF-DC3853CB2D6A}"/>
              </a:ext>
            </a:extLst>
          </p:cNvPr>
          <p:cNvSpPr/>
          <p:nvPr/>
        </p:nvSpPr>
        <p:spPr>
          <a:xfrm>
            <a:off x="402980" y="3375415"/>
            <a:ext cx="1152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B7D96-A54B-98BC-FA76-3C3E62492F01}"/>
              </a:ext>
            </a:extLst>
          </p:cNvPr>
          <p:cNvSpPr/>
          <p:nvPr/>
        </p:nvSpPr>
        <p:spPr>
          <a:xfrm>
            <a:off x="290455" y="2706670"/>
            <a:ext cx="5615491" cy="557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1. Bound the maximum objective value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5A8032-F981-AD93-758A-86CD0E22CC32}"/>
              </a:ext>
            </a:extLst>
          </p:cNvPr>
          <p:cNvCxnSpPr>
            <a:cxnSpLocks/>
          </p:cNvCxnSpPr>
          <p:nvPr/>
        </p:nvCxnSpPr>
        <p:spPr>
          <a:xfrm>
            <a:off x="1916095" y="3226825"/>
            <a:ext cx="0" cy="376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C289BB-56C0-283C-2E5E-9C2589238D4C}"/>
              </a:ext>
            </a:extLst>
          </p:cNvPr>
          <p:cNvCxnSpPr>
            <a:cxnSpLocks/>
          </p:cNvCxnSpPr>
          <p:nvPr/>
        </p:nvCxnSpPr>
        <p:spPr>
          <a:xfrm>
            <a:off x="10428670" y="3226825"/>
            <a:ext cx="0" cy="376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C6CB7B-BF88-C58A-BE73-90FC7BCAA892}"/>
                  </a:ext>
                </a:extLst>
              </p:cNvPr>
              <p:cNvSpPr txBox="1"/>
              <p:nvPr/>
            </p:nvSpPr>
            <p:spPr>
              <a:xfrm>
                <a:off x="8908420" y="3582958"/>
                <a:ext cx="75624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C6CB7B-BF88-C58A-BE73-90FC7BCAA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420" y="3582958"/>
                <a:ext cx="756243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801BF9-0EC8-4B85-5D7B-6F000485870B}"/>
              </a:ext>
            </a:extLst>
          </p:cNvPr>
          <p:cNvCxnSpPr>
            <a:cxnSpLocks/>
          </p:cNvCxnSpPr>
          <p:nvPr/>
        </p:nvCxnSpPr>
        <p:spPr>
          <a:xfrm>
            <a:off x="6267659" y="3226825"/>
            <a:ext cx="0" cy="376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3B939B8-5517-BADE-C3F5-A920B650DCC6}"/>
              </a:ext>
            </a:extLst>
          </p:cNvPr>
          <p:cNvSpPr txBox="1"/>
          <p:nvPr/>
        </p:nvSpPr>
        <p:spPr>
          <a:xfrm>
            <a:off x="5244409" y="3658011"/>
            <a:ext cx="20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Output of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 black-box</a:t>
            </a:r>
            <a:r>
              <a:rPr lang="en-US" sz="1600" b="1" dirty="0"/>
              <a:t> </a:t>
            </a:r>
            <a:endParaRPr lang="en-IL" sz="1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BD53CA-A042-324A-C467-9172C187886E}"/>
              </a:ext>
            </a:extLst>
          </p:cNvPr>
          <p:cNvSpPr txBox="1"/>
          <p:nvPr/>
        </p:nvSpPr>
        <p:spPr>
          <a:xfrm>
            <a:off x="264009" y="3662814"/>
            <a:ext cx="81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Min obj</a:t>
            </a:r>
            <a:endParaRPr lang="en-IL" sz="1600" b="1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B49541-5C87-2610-B014-5D37A1BB5A69}"/>
              </a:ext>
            </a:extLst>
          </p:cNvPr>
          <p:cNvCxnSpPr>
            <a:cxnSpLocks/>
          </p:cNvCxnSpPr>
          <p:nvPr/>
        </p:nvCxnSpPr>
        <p:spPr>
          <a:xfrm>
            <a:off x="668114" y="3226825"/>
            <a:ext cx="0" cy="376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4F3F06-A4F6-ECA5-5651-ADF194F3F1F6}"/>
              </a:ext>
            </a:extLst>
          </p:cNvPr>
          <p:cNvSpPr txBox="1"/>
          <p:nvPr/>
        </p:nvSpPr>
        <p:spPr>
          <a:xfrm>
            <a:off x="7551514" y="3658011"/>
            <a:ext cx="77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Max obj</a:t>
            </a:r>
            <a:endParaRPr lang="en-IL" sz="1600" b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C48678-5CAC-0186-1402-956BFB95C345}"/>
              </a:ext>
            </a:extLst>
          </p:cNvPr>
          <p:cNvCxnSpPr>
            <a:cxnSpLocks/>
          </p:cNvCxnSpPr>
          <p:nvPr/>
        </p:nvCxnSpPr>
        <p:spPr>
          <a:xfrm>
            <a:off x="7955618" y="3222022"/>
            <a:ext cx="0" cy="376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E1E6BEB-6805-DC67-6380-F3CEA51F5F3B}"/>
              </a:ext>
            </a:extLst>
          </p:cNvPr>
          <p:cNvSpPr/>
          <p:nvPr/>
        </p:nvSpPr>
        <p:spPr>
          <a:xfrm>
            <a:off x="290455" y="5104018"/>
            <a:ext cx="5615491" cy="557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2. Perform a binary search 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EFE520B3-7483-F1C3-BAD3-86C847E84229}"/>
              </a:ext>
            </a:extLst>
          </p:cNvPr>
          <p:cNvSpPr/>
          <p:nvPr/>
        </p:nvSpPr>
        <p:spPr>
          <a:xfrm rot="16200000">
            <a:off x="6047363" y="121071"/>
            <a:ext cx="231443" cy="8496000"/>
          </a:xfrm>
          <a:prstGeom prst="leftBrac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3DAF81D-E8CF-1BCB-7A00-40E8239B252F}"/>
              </a:ext>
            </a:extLst>
          </p:cNvPr>
          <p:cNvCxnSpPr>
            <a:cxnSpLocks/>
            <a:stCxn id="34" idx="2"/>
            <a:endCxn id="28" idx="0"/>
          </p:cNvCxnSpPr>
          <p:nvPr/>
        </p:nvCxnSpPr>
        <p:spPr>
          <a:xfrm flipV="1">
            <a:off x="10411085" y="3658011"/>
            <a:ext cx="17585" cy="59533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D63BF81-29EE-43A4-289D-8F5C21A09FEE}"/>
              </a:ext>
            </a:extLst>
          </p:cNvPr>
          <p:cNvSpPr txBox="1"/>
          <p:nvPr/>
        </p:nvSpPr>
        <p:spPr>
          <a:xfrm>
            <a:off x="9405420" y="3658011"/>
            <a:ext cx="2046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Output of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 black-box</a:t>
            </a:r>
            <a:r>
              <a:rPr lang="en-US" sz="1600" b="1" dirty="0"/>
              <a:t> </a:t>
            </a:r>
            <a:endParaRPr lang="en-IL" sz="1600" b="1" dirty="0"/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9022DAF2-E200-B2C5-4B7A-25791E0F0ECA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3098200" y="4484793"/>
            <a:ext cx="3064885" cy="778225"/>
          </a:xfrm>
          <a:prstGeom prst="bentConnector4">
            <a:avLst>
              <a:gd name="adj1" fmla="val 99968"/>
              <a:gd name="adj2" fmla="val 70625"/>
            </a:avLst>
          </a:prstGeom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AA8190A-FCB9-0732-8081-9126537C8B74}"/>
              </a:ext>
            </a:extLst>
          </p:cNvPr>
          <p:cNvSpPr/>
          <p:nvPr/>
        </p:nvSpPr>
        <p:spPr>
          <a:xfrm>
            <a:off x="2105909" y="3647132"/>
            <a:ext cx="504193" cy="289244"/>
          </a:xfrm>
          <a:prstGeom prst="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496BC90-D42E-4812-B3B8-E17E7491FE51}"/>
                  </a:ext>
                </a:extLst>
              </p:cNvPr>
              <p:cNvSpPr txBox="1"/>
              <p:nvPr/>
            </p:nvSpPr>
            <p:spPr>
              <a:xfrm>
                <a:off x="1639111" y="3574565"/>
                <a:ext cx="906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obj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𝒊𝒏𝒊𝒕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endParaRPr lang="en-IL" sz="16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496BC90-D42E-4812-B3B8-E17E7491F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11" y="3574565"/>
                <a:ext cx="906128" cy="369332"/>
              </a:xfrm>
              <a:prstGeom prst="rect">
                <a:avLst/>
              </a:prstGeom>
              <a:blipFill>
                <a:blip r:embed="rId4"/>
                <a:stretch>
                  <a:fillRect l="-2013" r="-26174"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CEE1062-F0F0-287E-C7E5-D3B5DCF80958}"/>
                  </a:ext>
                </a:extLst>
              </p:cNvPr>
              <p:cNvSpPr/>
              <p:nvPr/>
            </p:nvSpPr>
            <p:spPr>
              <a:xfrm>
                <a:off x="6382528" y="4918488"/>
                <a:ext cx="5176603" cy="5478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For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, use the Weak Feasibility-Oracle:</a:t>
                </a:r>
                <a:endParaRPr lang="en-US" sz="1600" u="sng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CEE1062-F0F0-287E-C7E5-D3B5DCF80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28" y="4918488"/>
                <a:ext cx="5176603" cy="547832"/>
              </a:xfrm>
              <a:prstGeom prst="rect">
                <a:avLst/>
              </a:prstGeom>
              <a:blipFill>
                <a:blip r:embed="rId5"/>
                <a:stretch>
                  <a:fillRect l="-5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4368F4C1-DE0C-957B-8A75-D09915B4F70D}"/>
              </a:ext>
            </a:extLst>
          </p:cNvPr>
          <p:cNvSpPr/>
          <p:nvPr/>
        </p:nvSpPr>
        <p:spPr>
          <a:xfrm>
            <a:off x="6531763" y="5259770"/>
            <a:ext cx="4341503" cy="630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If  ‘Feasible’  go right    (higher values)</a:t>
            </a:r>
          </a:p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otherwise go left              (lower values)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A688143-77AC-382D-3104-9C061FAD1E9B}"/>
                  </a:ext>
                </a:extLst>
              </p:cNvPr>
              <p:cNvSpPr/>
              <p:nvPr/>
            </p:nvSpPr>
            <p:spPr>
              <a:xfrm>
                <a:off x="299548" y="6153779"/>
                <a:ext cx="7377392" cy="5574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3. Return the largest value for which the answer is ‘Feasible’.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    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 It is maximum </a:t>
                </a:r>
                <a:r>
                  <a:rPr lang="en-US" sz="1600" dirty="0" err="1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w.r.t.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  <a:sym typeface="Wingdings" panose="05000000000000000000" pitchFamily="2" charset="2"/>
                  </a:rPr>
                  <a:t> all solutions that use ≤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probability.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A688143-77AC-382D-3104-9C061FAD1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48" y="6153779"/>
                <a:ext cx="7377392" cy="557436"/>
              </a:xfrm>
              <a:prstGeom prst="rect">
                <a:avLst/>
              </a:prstGeom>
              <a:blipFill>
                <a:blip r:embed="rId6"/>
                <a:stretch>
                  <a:fillRect l="-413" t="-4348" b="-163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7D9F1547-5806-B4AF-A835-7552C4AF78E0}"/>
              </a:ext>
            </a:extLst>
          </p:cNvPr>
          <p:cNvSpPr/>
          <p:nvPr/>
        </p:nvSpPr>
        <p:spPr>
          <a:xfrm>
            <a:off x="7676940" y="1"/>
            <a:ext cx="4515059" cy="971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4B177C-FDA9-6821-D187-E30074B615F6}"/>
              </a:ext>
            </a:extLst>
          </p:cNvPr>
          <p:cNvSpPr/>
          <p:nvPr/>
        </p:nvSpPr>
        <p:spPr>
          <a:xfrm>
            <a:off x="11246008" y="130418"/>
            <a:ext cx="814591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Shallow Solver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F6B36D4-C263-23EC-9FFD-A07B454E598C}"/>
              </a:ext>
            </a:extLst>
          </p:cNvPr>
          <p:cNvSpPr/>
          <p:nvPr/>
        </p:nvSpPr>
        <p:spPr>
          <a:xfrm>
            <a:off x="9330654" y="124932"/>
            <a:ext cx="1506022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475DEF-14F1-9EF9-6FE3-F19938109CB6}"/>
              </a:ext>
            </a:extLst>
          </p:cNvPr>
          <p:cNvSpPr/>
          <p:nvPr/>
        </p:nvSpPr>
        <p:spPr>
          <a:xfrm>
            <a:off x="7791936" y="120390"/>
            <a:ext cx="1224415" cy="710489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6CA4F6A-0CC1-7419-021E-F4B9A9F9333C}"/>
                  </a:ext>
                </a:extLst>
              </p:cNvPr>
              <p:cNvSpPr txBox="1"/>
              <p:nvPr/>
            </p:nvSpPr>
            <p:spPr>
              <a:xfrm>
                <a:off x="8797583" y="275579"/>
                <a:ext cx="751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6CA4F6A-0CC1-7419-021E-F4B9A9F93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583" y="275579"/>
                <a:ext cx="75184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FA70F0-6F67-6B08-1C78-3C6C6F1669EB}"/>
                  </a:ext>
                </a:extLst>
              </p:cNvPr>
              <p:cNvSpPr txBox="1"/>
              <p:nvPr/>
            </p:nvSpPr>
            <p:spPr>
              <a:xfrm>
                <a:off x="10700198" y="175552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FA70F0-6F67-6B08-1C78-3C6C6F166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198" y="175552"/>
                <a:ext cx="682289" cy="6001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4A7C2F96-A139-00CD-86B8-B44F8F812D8F}"/>
              </a:ext>
            </a:extLst>
          </p:cNvPr>
          <p:cNvSpPr/>
          <p:nvPr/>
        </p:nvSpPr>
        <p:spPr>
          <a:xfrm>
            <a:off x="264009" y="1325192"/>
            <a:ext cx="7194866" cy="11401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IL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itle 1">
                <a:extLst>
                  <a:ext uri="{FF2B5EF4-FFF2-40B4-BE49-F238E27FC236}">
                    <a16:creationId xmlns:a16="http://schemas.microsoft.com/office/drawing/2014/main" id="{F0B4F99A-59DA-A615-B70E-ECA441BB6C8F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7228" y="143622"/>
                <a:ext cx="11224429" cy="687258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36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-Shallow Solver for P1</a:t>
                </a:r>
                <a:endParaRPr lang="en-IL" sz="40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0" name="Title 1">
                <a:extLst>
                  <a:ext uri="{FF2B5EF4-FFF2-40B4-BE49-F238E27FC236}">
                    <a16:creationId xmlns:a16="http://schemas.microsoft.com/office/drawing/2014/main" id="{F0B4F99A-59DA-A615-B70E-ECA441BB6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7228" y="143622"/>
                <a:ext cx="11224429" cy="687258"/>
              </a:xfrm>
              <a:blipFill>
                <a:blip r:embed="rId9"/>
                <a:stretch>
                  <a:fillRect l="-1412" t="-10714" b="-303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75F4CBEB-C533-4613-8EAA-D47A236213D9}"/>
              </a:ext>
            </a:extLst>
          </p:cNvPr>
          <p:cNvSpPr/>
          <p:nvPr/>
        </p:nvSpPr>
        <p:spPr>
          <a:xfrm>
            <a:off x="264009" y="861379"/>
            <a:ext cx="7194865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6.1</a:t>
            </a:r>
            <a:endParaRPr lang="en-US" sz="18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1349576-2034-8E36-8BC0-ABB1AF6215A2}"/>
              </a:ext>
            </a:extLst>
          </p:cNvPr>
          <p:cNvSpPr txBox="1"/>
          <p:nvPr/>
        </p:nvSpPr>
        <p:spPr>
          <a:xfrm>
            <a:off x="4922778" y="1712233"/>
            <a:ext cx="24527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shallow-solver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C392DC2-D964-D83D-C4E9-365DEB29ED7C}"/>
                  </a:ext>
                </a:extLst>
              </p:cNvPr>
              <p:cNvSpPr txBox="1"/>
              <p:nvPr/>
            </p:nvSpPr>
            <p:spPr>
              <a:xfrm>
                <a:off x="4096581" y="1585807"/>
                <a:ext cx="751848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C392DC2-D964-D83D-C4E9-365DEB29E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581" y="1585807"/>
                <a:ext cx="751848" cy="6001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0C233DF5-6FA5-D9AC-21FB-4047192CFA40}"/>
              </a:ext>
            </a:extLst>
          </p:cNvPr>
          <p:cNvSpPr/>
          <p:nvPr/>
        </p:nvSpPr>
        <p:spPr>
          <a:xfrm>
            <a:off x="1946252" y="1776257"/>
            <a:ext cx="435441" cy="274530"/>
          </a:xfrm>
          <a:prstGeom prst="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2AB25D5-64BD-9246-416E-AAC40A95792D}"/>
                  </a:ext>
                </a:extLst>
              </p:cNvPr>
              <p:cNvSpPr txBox="1"/>
              <p:nvPr/>
            </p:nvSpPr>
            <p:spPr>
              <a:xfrm>
                <a:off x="264009" y="1389068"/>
                <a:ext cx="4575459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(a) Approx. black-box for utilitarian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(b) An arbitrary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𝒊𝒏𝒊𝒕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P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Tx/>
                  <a:buAutoNum type="alphaLcParenBoth" startAt="3"/>
                </a:pPr>
                <a:r>
                  <a:rPr lang="en-US" sz="1600" u="sng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Weak Feasibility-Oracle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for P1</a:t>
                </a:r>
                <a:endParaRPr lang="en-IL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2AB25D5-64BD-9246-416E-AAC40A957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9" y="1389068"/>
                <a:ext cx="4575459" cy="984885"/>
              </a:xfrm>
              <a:prstGeom prst="rect">
                <a:avLst/>
              </a:prstGeom>
              <a:blipFill>
                <a:blip r:embed="rId11"/>
                <a:stretch>
                  <a:fillRect l="-666" t="-1863" b="-74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4209C7E-AE44-B0F4-A71A-62D6ED432C3E}"/>
              </a:ext>
            </a:extLst>
          </p:cNvPr>
          <p:cNvSpPr/>
          <p:nvPr/>
        </p:nvSpPr>
        <p:spPr>
          <a:xfrm>
            <a:off x="7885509" y="1144730"/>
            <a:ext cx="3769638" cy="360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400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05ADB3-E5AA-7FAE-7B43-AA42B96675AE}"/>
              </a:ext>
            </a:extLst>
          </p:cNvPr>
          <p:cNvSpPr/>
          <p:nvPr/>
        </p:nvSpPr>
        <p:spPr>
          <a:xfrm>
            <a:off x="7791937" y="1114946"/>
            <a:ext cx="4234086" cy="135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400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D5C3A4E-FB9D-F0BB-871F-5FDDC9BD546D}"/>
                  </a:ext>
                </a:extLst>
              </p:cNvPr>
              <p:cNvSpPr/>
              <p:nvPr/>
            </p:nvSpPr>
            <p:spPr>
              <a:xfrm>
                <a:off x="7924198" y="1410334"/>
                <a:ext cx="4093870" cy="9848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4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sSubSup>
                      <m:sSubSup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returns one of:</a:t>
                </a:r>
              </a:p>
              <a:p>
                <a:pPr marL="180000" indent="-180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Feasible objective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Infeasible objective for sol. using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≤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prob.</a:t>
                </a:r>
                <a:endParaRPr lang="en-IL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D5C3A4E-FB9D-F0BB-871F-5FDDC9BD54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98" y="1410334"/>
                <a:ext cx="4093870" cy="984885"/>
              </a:xfrm>
              <a:prstGeom prst="rect">
                <a:avLst/>
              </a:prstGeom>
              <a:blipFill>
                <a:blip r:embed="rId12"/>
                <a:stretch>
                  <a:fillRect l="-4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394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650CD-BEE0-FC33-2635-7F788E781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3C89FB-1830-4F8D-DD2B-0BF5B44BFAD4}"/>
              </a:ext>
            </a:extLst>
          </p:cNvPr>
          <p:cNvSpPr/>
          <p:nvPr/>
        </p:nvSpPr>
        <p:spPr>
          <a:xfrm>
            <a:off x="187228" y="2565022"/>
            <a:ext cx="6672200" cy="2081406"/>
          </a:xfrm>
          <a:prstGeom prst="rect">
            <a:avLst/>
          </a:prstGeom>
          <a:solidFill>
            <a:srgbClr val="FFF2C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8F1A49-0AB6-E2BE-9BB5-556616E1F50D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7228" y="143621"/>
                <a:ext cx="7414540" cy="827703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-Weak Feasibility-Oracle for P1</a:t>
                </a:r>
                <a:endParaRPr lang="en-IL" sz="32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8F1A49-0AB6-E2BE-9BB5-556616E1F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7228" y="143621"/>
                <a:ext cx="7414540" cy="827703"/>
              </a:xfrm>
              <a:blipFill>
                <a:blip r:embed="rId3"/>
                <a:stretch>
                  <a:fillRect l="-2138" b="-96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3B2F8CA-4083-A3BC-DADB-489FF7E2E4F5}"/>
              </a:ext>
            </a:extLst>
          </p:cNvPr>
          <p:cNvSpPr/>
          <p:nvPr/>
        </p:nvSpPr>
        <p:spPr>
          <a:xfrm>
            <a:off x="251107" y="1129175"/>
            <a:ext cx="11689790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7.1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3978E6-63F1-9879-B63A-22013D838852}"/>
              </a:ext>
            </a:extLst>
          </p:cNvPr>
          <p:cNvSpPr/>
          <p:nvPr/>
        </p:nvSpPr>
        <p:spPr>
          <a:xfrm>
            <a:off x="251105" y="1592988"/>
            <a:ext cx="11689790" cy="7256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5169503-0B6F-DAC7-C910-D52902C7B5E5}"/>
                  </a:ext>
                </a:extLst>
              </p:cNvPr>
              <p:cNvSpPr txBox="1"/>
              <p:nvPr/>
            </p:nvSpPr>
            <p:spPr>
              <a:xfrm>
                <a:off x="349564" y="1718245"/>
                <a:ext cx="11385236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-Approx-Optimal Solver for P2	 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⇒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	       </a:t>
                </a:r>
                <a:r>
                  <a:rPr lang="en-US" dirty="0"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 Rounded MT Bold" panose="020F0704030504030204" pitchFamily="34" charset="0"/>
                  </a:rPr>
                  <a:t>-Weak Feasibility-Oracle for P1</a:t>
                </a:r>
                <a:endParaRPr lang="en-IL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5169503-0B6F-DAC7-C910-D52902C7B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4" y="1718245"/>
                <a:ext cx="11385236" cy="528543"/>
              </a:xfrm>
              <a:prstGeom prst="rect">
                <a:avLst/>
              </a:prstGeom>
              <a:blipFill>
                <a:blip r:embed="rId4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43DA1CE-A5DC-E701-BA59-3C9365B89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907" y="2565022"/>
            <a:ext cx="4607987" cy="2437558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07987"/>
                      <a:gd name="connsiteY0" fmla="*/ 0 h 2437558"/>
                      <a:gd name="connsiteX1" fmla="*/ 622078 w 4607987"/>
                      <a:gd name="connsiteY1" fmla="*/ 0 h 2437558"/>
                      <a:gd name="connsiteX2" fmla="*/ 1059837 w 4607987"/>
                      <a:gd name="connsiteY2" fmla="*/ 0 h 2437558"/>
                      <a:gd name="connsiteX3" fmla="*/ 1589756 w 4607987"/>
                      <a:gd name="connsiteY3" fmla="*/ 0 h 2437558"/>
                      <a:gd name="connsiteX4" fmla="*/ 2257914 w 4607987"/>
                      <a:gd name="connsiteY4" fmla="*/ 0 h 2437558"/>
                      <a:gd name="connsiteX5" fmla="*/ 2833912 w 4607987"/>
                      <a:gd name="connsiteY5" fmla="*/ 0 h 2437558"/>
                      <a:gd name="connsiteX6" fmla="*/ 3455990 w 4607987"/>
                      <a:gd name="connsiteY6" fmla="*/ 0 h 2437558"/>
                      <a:gd name="connsiteX7" fmla="*/ 3985909 w 4607987"/>
                      <a:gd name="connsiteY7" fmla="*/ 0 h 2437558"/>
                      <a:gd name="connsiteX8" fmla="*/ 4607987 w 4607987"/>
                      <a:gd name="connsiteY8" fmla="*/ 0 h 2437558"/>
                      <a:gd name="connsiteX9" fmla="*/ 4607987 w 4607987"/>
                      <a:gd name="connsiteY9" fmla="*/ 536263 h 2437558"/>
                      <a:gd name="connsiteX10" fmla="*/ 4607987 w 4607987"/>
                      <a:gd name="connsiteY10" fmla="*/ 975023 h 2437558"/>
                      <a:gd name="connsiteX11" fmla="*/ 4607987 w 4607987"/>
                      <a:gd name="connsiteY11" fmla="*/ 1389408 h 2437558"/>
                      <a:gd name="connsiteX12" fmla="*/ 4607987 w 4607987"/>
                      <a:gd name="connsiteY12" fmla="*/ 1828169 h 2437558"/>
                      <a:gd name="connsiteX13" fmla="*/ 4607987 w 4607987"/>
                      <a:gd name="connsiteY13" fmla="*/ 2437558 h 2437558"/>
                      <a:gd name="connsiteX14" fmla="*/ 4031989 w 4607987"/>
                      <a:gd name="connsiteY14" fmla="*/ 2437558 h 2437558"/>
                      <a:gd name="connsiteX15" fmla="*/ 3455990 w 4607987"/>
                      <a:gd name="connsiteY15" fmla="*/ 2437558 h 2437558"/>
                      <a:gd name="connsiteX16" fmla="*/ 2972152 w 4607987"/>
                      <a:gd name="connsiteY16" fmla="*/ 2437558 h 2437558"/>
                      <a:gd name="connsiteX17" fmla="*/ 2396153 w 4607987"/>
                      <a:gd name="connsiteY17" fmla="*/ 2437558 h 2437558"/>
                      <a:gd name="connsiteX18" fmla="*/ 1820155 w 4607987"/>
                      <a:gd name="connsiteY18" fmla="*/ 2437558 h 2437558"/>
                      <a:gd name="connsiteX19" fmla="*/ 1244156 w 4607987"/>
                      <a:gd name="connsiteY19" fmla="*/ 2437558 h 2437558"/>
                      <a:gd name="connsiteX20" fmla="*/ 668158 w 4607987"/>
                      <a:gd name="connsiteY20" fmla="*/ 2437558 h 2437558"/>
                      <a:gd name="connsiteX21" fmla="*/ 0 w 4607987"/>
                      <a:gd name="connsiteY21" fmla="*/ 2437558 h 2437558"/>
                      <a:gd name="connsiteX22" fmla="*/ 0 w 4607987"/>
                      <a:gd name="connsiteY22" fmla="*/ 1925671 h 2437558"/>
                      <a:gd name="connsiteX23" fmla="*/ 0 w 4607987"/>
                      <a:gd name="connsiteY23" fmla="*/ 1413784 h 2437558"/>
                      <a:gd name="connsiteX24" fmla="*/ 0 w 4607987"/>
                      <a:gd name="connsiteY24" fmla="*/ 901896 h 2437558"/>
                      <a:gd name="connsiteX25" fmla="*/ 0 w 4607987"/>
                      <a:gd name="connsiteY25" fmla="*/ 0 h 2437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607987" h="2437558" fill="none" extrusionOk="0">
                        <a:moveTo>
                          <a:pt x="0" y="0"/>
                        </a:moveTo>
                        <a:cubicBezTo>
                          <a:pt x="143246" y="-7779"/>
                          <a:pt x="377461" y="11406"/>
                          <a:pt x="622078" y="0"/>
                        </a:cubicBezTo>
                        <a:cubicBezTo>
                          <a:pt x="866695" y="-11406"/>
                          <a:pt x="938269" y="41734"/>
                          <a:pt x="1059837" y="0"/>
                        </a:cubicBezTo>
                        <a:cubicBezTo>
                          <a:pt x="1181405" y="-41734"/>
                          <a:pt x="1345770" y="15946"/>
                          <a:pt x="1589756" y="0"/>
                        </a:cubicBezTo>
                        <a:cubicBezTo>
                          <a:pt x="1833742" y="-15946"/>
                          <a:pt x="2021611" y="56945"/>
                          <a:pt x="2257914" y="0"/>
                        </a:cubicBezTo>
                        <a:cubicBezTo>
                          <a:pt x="2494217" y="-56945"/>
                          <a:pt x="2707387" y="56147"/>
                          <a:pt x="2833912" y="0"/>
                        </a:cubicBezTo>
                        <a:cubicBezTo>
                          <a:pt x="2960437" y="-56147"/>
                          <a:pt x="3263913" y="16082"/>
                          <a:pt x="3455990" y="0"/>
                        </a:cubicBezTo>
                        <a:cubicBezTo>
                          <a:pt x="3648067" y="-16082"/>
                          <a:pt x="3753588" y="26009"/>
                          <a:pt x="3985909" y="0"/>
                        </a:cubicBezTo>
                        <a:cubicBezTo>
                          <a:pt x="4218230" y="-26009"/>
                          <a:pt x="4381038" y="52541"/>
                          <a:pt x="4607987" y="0"/>
                        </a:cubicBezTo>
                        <a:cubicBezTo>
                          <a:pt x="4653348" y="237882"/>
                          <a:pt x="4601742" y="319678"/>
                          <a:pt x="4607987" y="536263"/>
                        </a:cubicBezTo>
                        <a:cubicBezTo>
                          <a:pt x="4614232" y="752848"/>
                          <a:pt x="4592301" y="837457"/>
                          <a:pt x="4607987" y="975023"/>
                        </a:cubicBezTo>
                        <a:cubicBezTo>
                          <a:pt x="4623673" y="1112589"/>
                          <a:pt x="4600583" y="1242381"/>
                          <a:pt x="4607987" y="1389408"/>
                        </a:cubicBezTo>
                        <a:cubicBezTo>
                          <a:pt x="4615391" y="1536436"/>
                          <a:pt x="4596602" y="1687267"/>
                          <a:pt x="4607987" y="1828169"/>
                        </a:cubicBezTo>
                        <a:cubicBezTo>
                          <a:pt x="4619372" y="1969071"/>
                          <a:pt x="4601708" y="2292429"/>
                          <a:pt x="4607987" y="2437558"/>
                        </a:cubicBezTo>
                        <a:cubicBezTo>
                          <a:pt x="4391689" y="2458436"/>
                          <a:pt x="4264990" y="2375085"/>
                          <a:pt x="4031989" y="2437558"/>
                        </a:cubicBezTo>
                        <a:cubicBezTo>
                          <a:pt x="3798988" y="2500031"/>
                          <a:pt x="3578579" y="2387046"/>
                          <a:pt x="3455990" y="2437558"/>
                        </a:cubicBezTo>
                        <a:cubicBezTo>
                          <a:pt x="3333401" y="2488070"/>
                          <a:pt x="3185811" y="2419983"/>
                          <a:pt x="2972152" y="2437558"/>
                        </a:cubicBezTo>
                        <a:cubicBezTo>
                          <a:pt x="2758493" y="2455133"/>
                          <a:pt x="2567563" y="2422214"/>
                          <a:pt x="2396153" y="2437558"/>
                        </a:cubicBezTo>
                        <a:cubicBezTo>
                          <a:pt x="2224743" y="2452902"/>
                          <a:pt x="2006392" y="2435016"/>
                          <a:pt x="1820155" y="2437558"/>
                        </a:cubicBezTo>
                        <a:cubicBezTo>
                          <a:pt x="1633918" y="2440100"/>
                          <a:pt x="1382148" y="2389949"/>
                          <a:pt x="1244156" y="2437558"/>
                        </a:cubicBezTo>
                        <a:cubicBezTo>
                          <a:pt x="1106164" y="2485167"/>
                          <a:pt x="809763" y="2406342"/>
                          <a:pt x="668158" y="2437558"/>
                        </a:cubicBezTo>
                        <a:cubicBezTo>
                          <a:pt x="526553" y="2468774"/>
                          <a:pt x="262028" y="2415361"/>
                          <a:pt x="0" y="2437558"/>
                        </a:cubicBezTo>
                        <a:cubicBezTo>
                          <a:pt x="-41721" y="2266826"/>
                          <a:pt x="48963" y="2077627"/>
                          <a:pt x="0" y="1925671"/>
                        </a:cubicBezTo>
                        <a:cubicBezTo>
                          <a:pt x="-48963" y="1773715"/>
                          <a:pt x="17440" y="1639281"/>
                          <a:pt x="0" y="1413784"/>
                        </a:cubicBezTo>
                        <a:cubicBezTo>
                          <a:pt x="-17440" y="1188287"/>
                          <a:pt x="38296" y="1127281"/>
                          <a:pt x="0" y="901896"/>
                        </a:cubicBezTo>
                        <a:cubicBezTo>
                          <a:pt x="-38296" y="676511"/>
                          <a:pt x="19210" y="433296"/>
                          <a:pt x="0" y="0"/>
                        </a:cubicBezTo>
                        <a:close/>
                      </a:path>
                      <a:path w="4607987" h="2437558" stroke="0" extrusionOk="0">
                        <a:moveTo>
                          <a:pt x="0" y="0"/>
                        </a:moveTo>
                        <a:cubicBezTo>
                          <a:pt x="205487" y="-49955"/>
                          <a:pt x="387142" y="24344"/>
                          <a:pt x="529919" y="0"/>
                        </a:cubicBezTo>
                        <a:cubicBezTo>
                          <a:pt x="672696" y="-24344"/>
                          <a:pt x="876576" y="52342"/>
                          <a:pt x="967677" y="0"/>
                        </a:cubicBezTo>
                        <a:cubicBezTo>
                          <a:pt x="1058778" y="-52342"/>
                          <a:pt x="1393174" y="22897"/>
                          <a:pt x="1635835" y="0"/>
                        </a:cubicBezTo>
                        <a:cubicBezTo>
                          <a:pt x="1878496" y="-22897"/>
                          <a:pt x="2024194" y="6646"/>
                          <a:pt x="2165754" y="0"/>
                        </a:cubicBezTo>
                        <a:cubicBezTo>
                          <a:pt x="2307314" y="-6646"/>
                          <a:pt x="2543839" y="33485"/>
                          <a:pt x="2695672" y="0"/>
                        </a:cubicBezTo>
                        <a:cubicBezTo>
                          <a:pt x="2847505" y="-33485"/>
                          <a:pt x="3058662" y="56622"/>
                          <a:pt x="3363831" y="0"/>
                        </a:cubicBezTo>
                        <a:cubicBezTo>
                          <a:pt x="3669000" y="-56622"/>
                          <a:pt x="3719636" y="36134"/>
                          <a:pt x="3847669" y="0"/>
                        </a:cubicBezTo>
                        <a:cubicBezTo>
                          <a:pt x="3975702" y="-36134"/>
                          <a:pt x="4277531" y="53062"/>
                          <a:pt x="4607987" y="0"/>
                        </a:cubicBezTo>
                        <a:cubicBezTo>
                          <a:pt x="4667984" y="137855"/>
                          <a:pt x="4561652" y="421297"/>
                          <a:pt x="4607987" y="536263"/>
                        </a:cubicBezTo>
                        <a:cubicBezTo>
                          <a:pt x="4654322" y="651229"/>
                          <a:pt x="4565720" y="832268"/>
                          <a:pt x="4607987" y="975023"/>
                        </a:cubicBezTo>
                        <a:cubicBezTo>
                          <a:pt x="4650254" y="1117778"/>
                          <a:pt x="4564493" y="1313550"/>
                          <a:pt x="4607987" y="1462535"/>
                        </a:cubicBezTo>
                        <a:cubicBezTo>
                          <a:pt x="4651481" y="1611520"/>
                          <a:pt x="4602871" y="1849415"/>
                          <a:pt x="4607987" y="1974422"/>
                        </a:cubicBezTo>
                        <a:cubicBezTo>
                          <a:pt x="4613103" y="2099429"/>
                          <a:pt x="4598642" y="2285358"/>
                          <a:pt x="4607987" y="2437558"/>
                        </a:cubicBezTo>
                        <a:cubicBezTo>
                          <a:pt x="4460644" y="2489778"/>
                          <a:pt x="4315522" y="2429984"/>
                          <a:pt x="4031989" y="2437558"/>
                        </a:cubicBezTo>
                        <a:cubicBezTo>
                          <a:pt x="3748456" y="2445132"/>
                          <a:pt x="3745277" y="2419829"/>
                          <a:pt x="3548150" y="2437558"/>
                        </a:cubicBezTo>
                        <a:cubicBezTo>
                          <a:pt x="3351023" y="2455287"/>
                          <a:pt x="3100567" y="2419471"/>
                          <a:pt x="2972152" y="2437558"/>
                        </a:cubicBezTo>
                        <a:cubicBezTo>
                          <a:pt x="2843737" y="2455645"/>
                          <a:pt x="2505443" y="2393748"/>
                          <a:pt x="2303994" y="2437558"/>
                        </a:cubicBezTo>
                        <a:cubicBezTo>
                          <a:pt x="2102545" y="2481368"/>
                          <a:pt x="1883626" y="2401373"/>
                          <a:pt x="1727995" y="2437558"/>
                        </a:cubicBezTo>
                        <a:cubicBezTo>
                          <a:pt x="1572364" y="2473743"/>
                          <a:pt x="1488136" y="2391265"/>
                          <a:pt x="1290236" y="2437558"/>
                        </a:cubicBezTo>
                        <a:cubicBezTo>
                          <a:pt x="1092336" y="2483851"/>
                          <a:pt x="963978" y="2391717"/>
                          <a:pt x="806398" y="2437558"/>
                        </a:cubicBezTo>
                        <a:cubicBezTo>
                          <a:pt x="648818" y="2483399"/>
                          <a:pt x="325242" y="2426084"/>
                          <a:pt x="0" y="2437558"/>
                        </a:cubicBezTo>
                        <a:cubicBezTo>
                          <a:pt x="-21438" y="2231090"/>
                          <a:pt x="53691" y="2083299"/>
                          <a:pt x="0" y="1950046"/>
                        </a:cubicBezTo>
                        <a:cubicBezTo>
                          <a:pt x="-53691" y="1816793"/>
                          <a:pt x="15233" y="1609052"/>
                          <a:pt x="0" y="1462535"/>
                        </a:cubicBezTo>
                        <a:cubicBezTo>
                          <a:pt x="-15233" y="1316018"/>
                          <a:pt x="40319" y="1139095"/>
                          <a:pt x="0" y="999399"/>
                        </a:cubicBezTo>
                        <a:cubicBezTo>
                          <a:pt x="-40319" y="859703"/>
                          <a:pt x="23057" y="747378"/>
                          <a:pt x="0" y="585014"/>
                        </a:cubicBezTo>
                        <a:cubicBezTo>
                          <a:pt x="-23057" y="422650"/>
                          <a:pt x="51401" y="1315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83A497-782B-FF5C-DF5C-406947B362BC}"/>
              </a:ext>
            </a:extLst>
          </p:cNvPr>
          <p:cNvCxnSpPr/>
          <p:nvPr/>
        </p:nvCxnSpPr>
        <p:spPr>
          <a:xfrm>
            <a:off x="3755571" y="2166257"/>
            <a:ext cx="0" cy="387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9F587B-5BF5-8E5F-F988-19990A7A46DA}"/>
                  </a:ext>
                </a:extLst>
              </p:cNvPr>
              <p:cNvSpPr/>
              <p:nvPr/>
            </p:nvSpPr>
            <p:spPr>
              <a:xfrm>
                <a:off x="251106" y="2565022"/>
                <a:ext cx="6672208" cy="24375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P2 is derived from P1 and a </a:t>
                </a:r>
                <a:r>
                  <a:rPr lang="en-US" u="sng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candidate</a:t>
                </a: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objective-value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9F587B-5BF5-8E5F-F988-19990A7A4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06" y="2565022"/>
                <a:ext cx="6672208" cy="2437558"/>
              </a:xfrm>
              <a:prstGeom prst="rect">
                <a:avLst/>
              </a:prstGeom>
              <a:blipFill>
                <a:blip r:embed="rId6"/>
                <a:stretch>
                  <a:fillRect l="-731" t="-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E0BB990-0F1C-1148-4746-9D00B3C1BC2A}"/>
              </a:ext>
            </a:extLst>
          </p:cNvPr>
          <p:cNvSpPr/>
          <p:nvPr/>
        </p:nvSpPr>
        <p:spPr>
          <a:xfrm>
            <a:off x="7332904" y="2565022"/>
            <a:ext cx="4607987" cy="24375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6410BB-53CC-1D80-1F52-2D20D2A9B300}"/>
              </a:ext>
            </a:extLst>
          </p:cNvPr>
          <p:cNvSpPr/>
          <p:nvPr/>
        </p:nvSpPr>
        <p:spPr>
          <a:xfrm>
            <a:off x="10585297" y="133346"/>
            <a:ext cx="1506022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6B23BB-A709-58E1-A2FA-F3DBD31810AF}"/>
              </a:ext>
            </a:extLst>
          </p:cNvPr>
          <p:cNvSpPr/>
          <p:nvPr/>
        </p:nvSpPr>
        <p:spPr>
          <a:xfrm>
            <a:off x="9154123" y="133346"/>
            <a:ext cx="1112360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Opt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-Solver for P2</a:t>
            </a:r>
            <a:endParaRPr lang="en-IL" sz="1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F89CF7-6F47-F19A-305A-96D3B45EC92B}"/>
              </a:ext>
            </a:extLst>
          </p:cNvPr>
          <p:cNvSpPr/>
          <p:nvPr/>
        </p:nvSpPr>
        <p:spPr>
          <a:xfrm>
            <a:off x="8995143" y="1"/>
            <a:ext cx="3196855" cy="971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4ED73C-34F1-2827-1328-8E20DA8B0370}"/>
                  </a:ext>
                </a:extLst>
              </p:cNvPr>
              <p:cNvSpPr txBox="1"/>
              <p:nvPr/>
            </p:nvSpPr>
            <p:spPr>
              <a:xfrm>
                <a:off x="10067559" y="199450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4ED73C-34F1-2827-1328-8E20DA8B0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559" y="199450"/>
                <a:ext cx="682289" cy="6001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925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E6D3E-53FF-0500-DD17-19E2AD8ED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4AA801-E71E-FB9B-4411-361BB0EBC487}"/>
              </a:ext>
            </a:extLst>
          </p:cNvPr>
          <p:cNvSpPr/>
          <p:nvPr/>
        </p:nvSpPr>
        <p:spPr>
          <a:xfrm>
            <a:off x="187228" y="2565022"/>
            <a:ext cx="6672200" cy="2081406"/>
          </a:xfrm>
          <a:prstGeom prst="rect">
            <a:avLst/>
          </a:prstGeom>
          <a:solidFill>
            <a:srgbClr val="FFF2C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0CD490-200B-03BA-A830-245609CA968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7228" y="143621"/>
                <a:ext cx="7414540" cy="827703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-Weak Feasibility-Oracle for P1</a:t>
                </a:r>
                <a:endParaRPr lang="en-IL" sz="32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0CD490-200B-03BA-A830-245609CA96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7228" y="143621"/>
                <a:ext cx="7414540" cy="827703"/>
              </a:xfrm>
              <a:blipFill>
                <a:blip r:embed="rId3"/>
                <a:stretch>
                  <a:fillRect l="-2138" b="-96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A58A9C46-B7C4-3D71-4BD6-11D0186BEE7B}"/>
              </a:ext>
            </a:extLst>
          </p:cNvPr>
          <p:cNvSpPr/>
          <p:nvPr/>
        </p:nvSpPr>
        <p:spPr>
          <a:xfrm>
            <a:off x="251107" y="1129175"/>
            <a:ext cx="11689790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7.1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41608C-D338-DE1B-92FB-7F937FC71DD1}"/>
              </a:ext>
            </a:extLst>
          </p:cNvPr>
          <p:cNvSpPr/>
          <p:nvPr/>
        </p:nvSpPr>
        <p:spPr>
          <a:xfrm>
            <a:off x="251105" y="1592988"/>
            <a:ext cx="11689790" cy="7256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4ACD47E-1403-4347-5F5B-9E01AF717756}"/>
                  </a:ext>
                </a:extLst>
              </p:cNvPr>
              <p:cNvSpPr txBox="1"/>
              <p:nvPr/>
            </p:nvSpPr>
            <p:spPr>
              <a:xfrm>
                <a:off x="349564" y="1718245"/>
                <a:ext cx="11385236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-Approx-Optimal Solver for P2	 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⇒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	       </a:t>
                </a:r>
                <a:r>
                  <a:rPr lang="en-US" dirty="0"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 Rounded MT Bold" panose="020F0704030504030204" pitchFamily="34" charset="0"/>
                  </a:rPr>
                  <a:t>-Weak Feasibility-Oracle for P1</a:t>
                </a:r>
                <a:endParaRPr lang="en-IL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4ACD47E-1403-4347-5F5B-9E01AF717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4" y="1718245"/>
                <a:ext cx="11385236" cy="528543"/>
              </a:xfrm>
              <a:prstGeom prst="rect">
                <a:avLst/>
              </a:prstGeom>
              <a:blipFill>
                <a:blip r:embed="rId4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7453C4D-56DF-CCE0-204C-262F533FD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907" y="2565022"/>
            <a:ext cx="4607987" cy="2437558"/>
          </a:xfrm>
          <a:prstGeom prst="rect">
            <a:avLst/>
          </a:prstGeom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07987"/>
                      <a:gd name="connsiteY0" fmla="*/ 0 h 2437558"/>
                      <a:gd name="connsiteX1" fmla="*/ 622078 w 4607987"/>
                      <a:gd name="connsiteY1" fmla="*/ 0 h 2437558"/>
                      <a:gd name="connsiteX2" fmla="*/ 1059837 w 4607987"/>
                      <a:gd name="connsiteY2" fmla="*/ 0 h 2437558"/>
                      <a:gd name="connsiteX3" fmla="*/ 1589756 w 4607987"/>
                      <a:gd name="connsiteY3" fmla="*/ 0 h 2437558"/>
                      <a:gd name="connsiteX4" fmla="*/ 2257914 w 4607987"/>
                      <a:gd name="connsiteY4" fmla="*/ 0 h 2437558"/>
                      <a:gd name="connsiteX5" fmla="*/ 2833912 w 4607987"/>
                      <a:gd name="connsiteY5" fmla="*/ 0 h 2437558"/>
                      <a:gd name="connsiteX6" fmla="*/ 3455990 w 4607987"/>
                      <a:gd name="connsiteY6" fmla="*/ 0 h 2437558"/>
                      <a:gd name="connsiteX7" fmla="*/ 3985909 w 4607987"/>
                      <a:gd name="connsiteY7" fmla="*/ 0 h 2437558"/>
                      <a:gd name="connsiteX8" fmla="*/ 4607987 w 4607987"/>
                      <a:gd name="connsiteY8" fmla="*/ 0 h 2437558"/>
                      <a:gd name="connsiteX9" fmla="*/ 4607987 w 4607987"/>
                      <a:gd name="connsiteY9" fmla="*/ 536263 h 2437558"/>
                      <a:gd name="connsiteX10" fmla="*/ 4607987 w 4607987"/>
                      <a:gd name="connsiteY10" fmla="*/ 975023 h 2437558"/>
                      <a:gd name="connsiteX11" fmla="*/ 4607987 w 4607987"/>
                      <a:gd name="connsiteY11" fmla="*/ 1389408 h 2437558"/>
                      <a:gd name="connsiteX12" fmla="*/ 4607987 w 4607987"/>
                      <a:gd name="connsiteY12" fmla="*/ 1828169 h 2437558"/>
                      <a:gd name="connsiteX13" fmla="*/ 4607987 w 4607987"/>
                      <a:gd name="connsiteY13" fmla="*/ 2437558 h 2437558"/>
                      <a:gd name="connsiteX14" fmla="*/ 4031989 w 4607987"/>
                      <a:gd name="connsiteY14" fmla="*/ 2437558 h 2437558"/>
                      <a:gd name="connsiteX15" fmla="*/ 3455990 w 4607987"/>
                      <a:gd name="connsiteY15" fmla="*/ 2437558 h 2437558"/>
                      <a:gd name="connsiteX16" fmla="*/ 2972152 w 4607987"/>
                      <a:gd name="connsiteY16" fmla="*/ 2437558 h 2437558"/>
                      <a:gd name="connsiteX17" fmla="*/ 2396153 w 4607987"/>
                      <a:gd name="connsiteY17" fmla="*/ 2437558 h 2437558"/>
                      <a:gd name="connsiteX18" fmla="*/ 1820155 w 4607987"/>
                      <a:gd name="connsiteY18" fmla="*/ 2437558 h 2437558"/>
                      <a:gd name="connsiteX19" fmla="*/ 1244156 w 4607987"/>
                      <a:gd name="connsiteY19" fmla="*/ 2437558 h 2437558"/>
                      <a:gd name="connsiteX20" fmla="*/ 668158 w 4607987"/>
                      <a:gd name="connsiteY20" fmla="*/ 2437558 h 2437558"/>
                      <a:gd name="connsiteX21" fmla="*/ 0 w 4607987"/>
                      <a:gd name="connsiteY21" fmla="*/ 2437558 h 2437558"/>
                      <a:gd name="connsiteX22" fmla="*/ 0 w 4607987"/>
                      <a:gd name="connsiteY22" fmla="*/ 1925671 h 2437558"/>
                      <a:gd name="connsiteX23" fmla="*/ 0 w 4607987"/>
                      <a:gd name="connsiteY23" fmla="*/ 1413784 h 2437558"/>
                      <a:gd name="connsiteX24" fmla="*/ 0 w 4607987"/>
                      <a:gd name="connsiteY24" fmla="*/ 901896 h 2437558"/>
                      <a:gd name="connsiteX25" fmla="*/ 0 w 4607987"/>
                      <a:gd name="connsiteY25" fmla="*/ 0 h 2437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607987" h="2437558" fill="none" extrusionOk="0">
                        <a:moveTo>
                          <a:pt x="0" y="0"/>
                        </a:moveTo>
                        <a:cubicBezTo>
                          <a:pt x="143246" y="-7779"/>
                          <a:pt x="377461" y="11406"/>
                          <a:pt x="622078" y="0"/>
                        </a:cubicBezTo>
                        <a:cubicBezTo>
                          <a:pt x="866695" y="-11406"/>
                          <a:pt x="938269" y="41734"/>
                          <a:pt x="1059837" y="0"/>
                        </a:cubicBezTo>
                        <a:cubicBezTo>
                          <a:pt x="1181405" y="-41734"/>
                          <a:pt x="1345770" y="15946"/>
                          <a:pt x="1589756" y="0"/>
                        </a:cubicBezTo>
                        <a:cubicBezTo>
                          <a:pt x="1833742" y="-15946"/>
                          <a:pt x="2021611" y="56945"/>
                          <a:pt x="2257914" y="0"/>
                        </a:cubicBezTo>
                        <a:cubicBezTo>
                          <a:pt x="2494217" y="-56945"/>
                          <a:pt x="2707387" y="56147"/>
                          <a:pt x="2833912" y="0"/>
                        </a:cubicBezTo>
                        <a:cubicBezTo>
                          <a:pt x="2960437" y="-56147"/>
                          <a:pt x="3263913" y="16082"/>
                          <a:pt x="3455990" y="0"/>
                        </a:cubicBezTo>
                        <a:cubicBezTo>
                          <a:pt x="3648067" y="-16082"/>
                          <a:pt x="3753588" y="26009"/>
                          <a:pt x="3985909" y="0"/>
                        </a:cubicBezTo>
                        <a:cubicBezTo>
                          <a:pt x="4218230" y="-26009"/>
                          <a:pt x="4381038" y="52541"/>
                          <a:pt x="4607987" y="0"/>
                        </a:cubicBezTo>
                        <a:cubicBezTo>
                          <a:pt x="4653348" y="237882"/>
                          <a:pt x="4601742" y="319678"/>
                          <a:pt x="4607987" y="536263"/>
                        </a:cubicBezTo>
                        <a:cubicBezTo>
                          <a:pt x="4614232" y="752848"/>
                          <a:pt x="4592301" y="837457"/>
                          <a:pt x="4607987" y="975023"/>
                        </a:cubicBezTo>
                        <a:cubicBezTo>
                          <a:pt x="4623673" y="1112589"/>
                          <a:pt x="4600583" y="1242381"/>
                          <a:pt x="4607987" y="1389408"/>
                        </a:cubicBezTo>
                        <a:cubicBezTo>
                          <a:pt x="4615391" y="1536436"/>
                          <a:pt x="4596602" y="1687267"/>
                          <a:pt x="4607987" y="1828169"/>
                        </a:cubicBezTo>
                        <a:cubicBezTo>
                          <a:pt x="4619372" y="1969071"/>
                          <a:pt x="4601708" y="2292429"/>
                          <a:pt x="4607987" y="2437558"/>
                        </a:cubicBezTo>
                        <a:cubicBezTo>
                          <a:pt x="4391689" y="2458436"/>
                          <a:pt x="4264990" y="2375085"/>
                          <a:pt x="4031989" y="2437558"/>
                        </a:cubicBezTo>
                        <a:cubicBezTo>
                          <a:pt x="3798988" y="2500031"/>
                          <a:pt x="3578579" y="2387046"/>
                          <a:pt x="3455990" y="2437558"/>
                        </a:cubicBezTo>
                        <a:cubicBezTo>
                          <a:pt x="3333401" y="2488070"/>
                          <a:pt x="3185811" y="2419983"/>
                          <a:pt x="2972152" y="2437558"/>
                        </a:cubicBezTo>
                        <a:cubicBezTo>
                          <a:pt x="2758493" y="2455133"/>
                          <a:pt x="2567563" y="2422214"/>
                          <a:pt x="2396153" y="2437558"/>
                        </a:cubicBezTo>
                        <a:cubicBezTo>
                          <a:pt x="2224743" y="2452902"/>
                          <a:pt x="2006392" y="2435016"/>
                          <a:pt x="1820155" y="2437558"/>
                        </a:cubicBezTo>
                        <a:cubicBezTo>
                          <a:pt x="1633918" y="2440100"/>
                          <a:pt x="1382148" y="2389949"/>
                          <a:pt x="1244156" y="2437558"/>
                        </a:cubicBezTo>
                        <a:cubicBezTo>
                          <a:pt x="1106164" y="2485167"/>
                          <a:pt x="809763" y="2406342"/>
                          <a:pt x="668158" y="2437558"/>
                        </a:cubicBezTo>
                        <a:cubicBezTo>
                          <a:pt x="526553" y="2468774"/>
                          <a:pt x="262028" y="2415361"/>
                          <a:pt x="0" y="2437558"/>
                        </a:cubicBezTo>
                        <a:cubicBezTo>
                          <a:pt x="-41721" y="2266826"/>
                          <a:pt x="48963" y="2077627"/>
                          <a:pt x="0" y="1925671"/>
                        </a:cubicBezTo>
                        <a:cubicBezTo>
                          <a:pt x="-48963" y="1773715"/>
                          <a:pt x="17440" y="1639281"/>
                          <a:pt x="0" y="1413784"/>
                        </a:cubicBezTo>
                        <a:cubicBezTo>
                          <a:pt x="-17440" y="1188287"/>
                          <a:pt x="38296" y="1127281"/>
                          <a:pt x="0" y="901896"/>
                        </a:cubicBezTo>
                        <a:cubicBezTo>
                          <a:pt x="-38296" y="676511"/>
                          <a:pt x="19210" y="433296"/>
                          <a:pt x="0" y="0"/>
                        </a:cubicBezTo>
                        <a:close/>
                      </a:path>
                      <a:path w="4607987" h="2437558" stroke="0" extrusionOk="0">
                        <a:moveTo>
                          <a:pt x="0" y="0"/>
                        </a:moveTo>
                        <a:cubicBezTo>
                          <a:pt x="205487" y="-49955"/>
                          <a:pt x="387142" y="24344"/>
                          <a:pt x="529919" y="0"/>
                        </a:cubicBezTo>
                        <a:cubicBezTo>
                          <a:pt x="672696" y="-24344"/>
                          <a:pt x="876576" y="52342"/>
                          <a:pt x="967677" y="0"/>
                        </a:cubicBezTo>
                        <a:cubicBezTo>
                          <a:pt x="1058778" y="-52342"/>
                          <a:pt x="1393174" y="22897"/>
                          <a:pt x="1635835" y="0"/>
                        </a:cubicBezTo>
                        <a:cubicBezTo>
                          <a:pt x="1878496" y="-22897"/>
                          <a:pt x="2024194" y="6646"/>
                          <a:pt x="2165754" y="0"/>
                        </a:cubicBezTo>
                        <a:cubicBezTo>
                          <a:pt x="2307314" y="-6646"/>
                          <a:pt x="2543839" y="33485"/>
                          <a:pt x="2695672" y="0"/>
                        </a:cubicBezTo>
                        <a:cubicBezTo>
                          <a:pt x="2847505" y="-33485"/>
                          <a:pt x="3058662" y="56622"/>
                          <a:pt x="3363831" y="0"/>
                        </a:cubicBezTo>
                        <a:cubicBezTo>
                          <a:pt x="3669000" y="-56622"/>
                          <a:pt x="3719636" y="36134"/>
                          <a:pt x="3847669" y="0"/>
                        </a:cubicBezTo>
                        <a:cubicBezTo>
                          <a:pt x="3975702" y="-36134"/>
                          <a:pt x="4277531" y="53062"/>
                          <a:pt x="4607987" y="0"/>
                        </a:cubicBezTo>
                        <a:cubicBezTo>
                          <a:pt x="4667984" y="137855"/>
                          <a:pt x="4561652" y="421297"/>
                          <a:pt x="4607987" y="536263"/>
                        </a:cubicBezTo>
                        <a:cubicBezTo>
                          <a:pt x="4654322" y="651229"/>
                          <a:pt x="4565720" y="832268"/>
                          <a:pt x="4607987" y="975023"/>
                        </a:cubicBezTo>
                        <a:cubicBezTo>
                          <a:pt x="4650254" y="1117778"/>
                          <a:pt x="4564493" y="1313550"/>
                          <a:pt x="4607987" y="1462535"/>
                        </a:cubicBezTo>
                        <a:cubicBezTo>
                          <a:pt x="4651481" y="1611520"/>
                          <a:pt x="4602871" y="1849415"/>
                          <a:pt x="4607987" y="1974422"/>
                        </a:cubicBezTo>
                        <a:cubicBezTo>
                          <a:pt x="4613103" y="2099429"/>
                          <a:pt x="4598642" y="2285358"/>
                          <a:pt x="4607987" y="2437558"/>
                        </a:cubicBezTo>
                        <a:cubicBezTo>
                          <a:pt x="4460644" y="2489778"/>
                          <a:pt x="4315522" y="2429984"/>
                          <a:pt x="4031989" y="2437558"/>
                        </a:cubicBezTo>
                        <a:cubicBezTo>
                          <a:pt x="3748456" y="2445132"/>
                          <a:pt x="3745277" y="2419829"/>
                          <a:pt x="3548150" y="2437558"/>
                        </a:cubicBezTo>
                        <a:cubicBezTo>
                          <a:pt x="3351023" y="2455287"/>
                          <a:pt x="3100567" y="2419471"/>
                          <a:pt x="2972152" y="2437558"/>
                        </a:cubicBezTo>
                        <a:cubicBezTo>
                          <a:pt x="2843737" y="2455645"/>
                          <a:pt x="2505443" y="2393748"/>
                          <a:pt x="2303994" y="2437558"/>
                        </a:cubicBezTo>
                        <a:cubicBezTo>
                          <a:pt x="2102545" y="2481368"/>
                          <a:pt x="1883626" y="2401373"/>
                          <a:pt x="1727995" y="2437558"/>
                        </a:cubicBezTo>
                        <a:cubicBezTo>
                          <a:pt x="1572364" y="2473743"/>
                          <a:pt x="1488136" y="2391265"/>
                          <a:pt x="1290236" y="2437558"/>
                        </a:cubicBezTo>
                        <a:cubicBezTo>
                          <a:pt x="1092336" y="2483851"/>
                          <a:pt x="963978" y="2391717"/>
                          <a:pt x="806398" y="2437558"/>
                        </a:cubicBezTo>
                        <a:cubicBezTo>
                          <a:pt x="648818" y="2483399"/>
                          <a:pt x="325242" y="2426084"/>
                          <a:pt x="0" y="2437558"/>
                        </a:cubicBezTo>
                        <a:cubicBezTo>
                          <a:pt x="-21438" y="2231090"/>
                          <a:pt x="53691" y="2083299"/>
                          <a:pt x="0" y="1950046"/>
                        </a:cubicBezTo>
                        <a:cubicBezTo>
                          <a:pt x="-53691" y="1816793"/>
                          <a:pt x="15233" y="1609052"/>
                          <a:pt x="0" y="1462535"/>
                        </a:cubicBezTo>
                        <a:cubicBezTo>
                          <a:pt x="-15233" y="1316018"/>
                          <a:pt x="40319" y="1139095"/>
                          <a:pt x="0" y="999399"/>
                        </a:cubicBezTo>
                        <a:cubicBezTo>
                          <a:pt x="-40319" y="859703"/>
                          <a:pt x="23057" y="747378"/>
                          <a:pt x="0" y="585014"/>
                        </a:cubicBezTo>
                        <a:cubicBezTo>
                          <a:pt x="-23057" y="422650"/>
                          <a:pt x="51401" y="1315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5E0043-C7A1-0E8D-6D34-5ABF5CB1133A}"/>
              </a:ext>
            </a:extLst>
          </p:cNvPr>
          <p:cNvCxnSpPr/>
          <p:nvPr/>
        </p:nvCxnSpPr>
        <p:spPr>
          <a:xfrm>
            <a:off x="3755571" y="2166257"/>
            <a:ext cx="0" cy="387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2B0EAC-EBAA-6441-308F-DD159C1536FB}"/>
                  </a:ext>
                </a:extLst>
              </p:cNvPr>
              <p:cNvSpPr/>
              <p:nvPr/>
            </p:nvSpPr>
            <p:spPr>
              <a:xfrm>
                <a:off x="251106" y="2565022"/>
                <a:ext cx="6672208" cy="24375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P2 is derived from P1 and a </a:t>
                </a:r>
                <a:r>
                  <a:rPr lang="en-US" u="sng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candidate</a:t>
                </a: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objective-value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:</a:t>
                </a:r>
              </a:p>
              <a:p>
                <a:pPr marL="342900" indent="-3429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Remove the objective function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2B0EAC-EBAA-6441-308F-DD159C153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06" y="2565022"/>
                <a:ext cx="6672208" cy="2437558"/>
              </a:xfrm>
              <a:prstGeom prst="rect">
                <a:avLst/>
              </a:prstGeom>
              <a:blipFill>
                <a:blip r:embed="rId6"/>
                <a:stretch>
                  <a:fillRect l="-731" t="-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C2D8C3-9BA3-1C2A-19FB-D55E5BA9B0CE}"/>
              </a:ext>
            </a:extLst>
          </p:cNvPr>
          <p:cNvCxnSpPr>
            <a:cxnSpLocks/>
          </p:cNvCxnSpPr>
          <p:nvPr/>
        </p:nvCxnSpPr>
        <p:spPr>
          <a:xfrm>
            <a:off x="7481192" y="2940322"/>
            <a:ext cx="21652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4C30493-D2D6-34C2-3231-A6E48CD60E82}"/>
              </a:ext>
            </a:extLst>
          </p:cNvPr>
          <p:cNvSpPr/>
          <p:nvPr/>
        </p:nvSpPr>
        <p:spPr>
          <a:xfrm>
            <a:off x="10585297" y="133346"/>
            <a:ext cx="1506022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42DD61-F050-C8F2-1883-69CCAE30876A}"/>
              </a:ext>
            </a:extLst>
          </p:cNvPr>
          <p:cNvSpPr/>
          <p:nvPr/>
        </p:nvSpPr>
        <p:spPr>
          <a:xfrm>
            <a:off x="9154123" y="133346"/>
            <a:ext cx="1112360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Opt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-Solver for P2</a:t>
            </a:r>
            <a:endParaRPr lang="en-IL" sz="1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01AA7-5838-0A2B-6C29-409485758599}"/>
              </a:ext>
            </a:extLst>
          </p:cNvPr>
          <p:cNvSpPr/>
          <p:nvPr/>
        </p:nvSpPr>
        <p:spPr>
          <a:xfrm>
            <a:off x="8995143" y="1"/>
            <a:ext cx="3196855" cy="971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A14A61-528F-C5C6-E318-72BD8A373F44}"/>
                  </a:ext>
                </a:extLst>
              </p:cNvPr>
              <p:cNvSpPr txBox="1"/>
              <p:nvPr/>
            </p:nvSpPr>
            <p:spPr>
              <a:xfrm>
                <a:off x="10067559" y="199450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A14A61-528F-C5C6-E318-72BD8A373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559" y="199450"/>
                <a:ext cx="682289" cy="6001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336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AC783-8210-BB94-CEC4-6FA92EF35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890713E-E62D-FD27-CFE9-A2DC16FF6A6C}"/>
              </a:ext>
            </a:extLst>
          </p:cNvPr>
          <p:cNvSpPr/>
          <p:nvPr/>
        </p:nvSpPr>
        <p:spPr>
          <a:xfrm>
            <a:off x="187228" y="2565022"/>
            <a:ext cx="6672200" cy="2081406"/>
          </a:xfrm>
          <a:prstGeom prst="rect">
            <a:avLst/>
          </a:prstGeom>
          <a:solidFill>
            <a:srgbClr val="FFF2C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5875DDC-11B0-326B-E29F-6B863284E85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7228" y="143621"/>
                <a:ext cx="7414540" cy="827703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-Weak Feasibility-Oracle for P1</a:t>
                </a:r>
                <a:endParaRPr lang="en-IL" sz="32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5875DDC-11B0-326B-E29F-6B863284E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7228" y="143621"/>
                <a:ext cx="7414540" cy="827703"/>
              </a:xfrm>
              <a:blipFill>
                <a:blip r:embed="rId3"/>
                <a:stretch>
                  <a:fillRect l="-2138" b="-96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B33D5AE-66B9-61AA-B4A4-5060BCECB4AF}"/>
              </a:ext>
            </a:extLst>
          </p:cNvPr>
          <p:cNvSpPr/>
          <p:nvPr/>
        </p:nvSpPr>
        <p:spPr>
          <a:xfrm>
            <a:off x="251107" y="1129175"/>
            <a:ext cx="11689790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7.1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2B4AEB-33EC-2AFE-B37E-260FC5A98180}"/>
              </a:ext>
            </a:extLst>
          </p:cNvPr>
          <p:cNvSpPr/>
          <p:nvPr/>
        </p:nvSpPr>
        <p:spPr>
          <a:xfrm>
            <a:off x="251105" y="1592988"/>
            <a:ext cx="11689790" cy="7256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D43EA21-740C-7455-D1D1-CD19AE832071}"/>
                  </a:ext>
                </a:extLst>
              </p:cNvPr>
              <p:cNvSpPr txBox="1"/>
              <p:nvPr/>
            </p:nvSpPr>
            <p:spPr>
              <a:xfrm>
                <a:off x="349564" y="1718245"/>
                <a:ext cx="11385236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-Approx-Optimal Solver for P2	 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⇒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	       </a:t>
                </a:r>
                <a:r>
                  <a:rPr lang="en-US" dirty="0"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 Rounded MT Bold" panose="020F0704030504030204" pitchFamily="34" charset="0"/>
                  </a:rPr>
                  <a:t>-Weak Feasibility-Oracle for P1</a:t>
                </a:r>
                <a:endParaRPr lang="en-IL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D43EA21-740C-7455-D1D1-CD19AE832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4" y="1718245"/>
                <a:ext cx="11385236" cy="528543"/>
              </a:xfrm>
              <a:prstGeom prst="rect">
                <a:avLst/>
              </a:prstGeom>
              <a:blipFill>
                <a:blip r:embed="rId4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D9F35B5-7F25-DB26-162D-C457C70A1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907" y="2565022"/>
            <a:ext cx="4607987" cy="2437558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07987"/>
                      <a:gd name="connsiteY0" fmla="*/ 0 h 2437558"/>
                      <a:gd name="connsiteX1" fmla="*/ 622078 w 4607987"/>
                      <a:gd name="connsiteY1" fmla="*/ 0 h 2437558"/>
                      <a:gd name="connsiteX2" fmla="*/ 1059837 w 4607987"/>
                      <a:gd name="connsiteY2" fmla="*/ 0 h 2437558"/>
                      <a:gd name="connsiteX3" fmla="*/ 1589756 w 4607987"/>
                      <a:gd name="connsiteY3" fmla="*/ 0 h 2437558"/>
                      <a:gd name="connsiteX4" fmla="*/ 2257914 w 4607987"/>
                      <a:gd name="connsiteY4" fmla="*/ 0 h 2437558"/>
                      <a:gd name="connsiteX5" fmla="*/ 2833912 w 4607987"/>
                      <a:gd name="connsiteY5" fmla="*/ 0 h 2437558"/>
                      <a:gd name="connsiteX6" fmla="*/ 3455990 w 4607987"/>
                      <a:gd name="connsiteY6" fmla="*/ 0 h 2437558"/>
                      <a:gd name="connsiteX7" fmla="*/ 3985909 w 4607987"/>
                      <a:gd name="connsiteY7" fmla="*/ 0 h 2437558"/>
                      <a:gd name="connsiteX8" fmla="*/ 4607987 w 4607987"/>
                      <a:gd name="connsiteY8" fmla="*/ 0 h 2437558"/>
                      <a:gd name="connsiteX9" fmla="*/ 4607987 w 4607987"/>
                      <a:gd name="connsiteY9" fmla="*/ 536263 h 2437558"/>
                      <a:gd name="connsiteX10" fmla="*/ 4607987 w 4607987"/>
                      <a:gd name="connsiteY10" fmla="*/ 975023 h 2437558"/>
                      <a:gd name="connsiteX11" fmla="*/ 4607987 w 4607987"/>
                      <a:gd name="connsiteY11" fmla="*/ 1389408 h 2437558"/>
                      <a:gd name="connsiteX12" fmla="*/ 4607987 w 4607987"/>
                      <a:gd name="connsiteY12" fmla="*/ 1828169 h 2437558"/>
                      <a:gd name="connsiteX13" fmla="*/ 4607987 w 4607987"/>
                      <a:gd name="connsiteY13" fmla="*/ 2437558 h 2437558"/>
                      <a:gd name="connsiteX14" fmla="*/ 4031989 w 4607987"/>
                      <a:gd name="connsiteY14" fmla="*/ 2437558 h 2437558"/>
                      <a:gd name="connsiteX15" fmla="*/ 3455990 w 4607987"/>
                      <a:gd name="connsiteY15" fmla="*/ 2437558 h 2437558"/>
                      <a:gd name="connsiteX16" fmla="*/ 2972152 w 4607987"/>
                      <a:gd name="connsiteY16" fmla="*/ 2437558 h 2437558"/>
                      <a:gd name="connsiteX17" fmla="*/ 2396153 w 4607987"/>
                      <a:gd name="connsiteY17" fmla="*/ 2437558 h 2437558"/>
                      <a:gd name="connsiteX18" fmla="*/ 1820155 w 4607987"/>
                      <a:gd name="connsiteY18" fmla="*/ 2437558 h 2437558"/>
                      <a:gd name="connsiteX19" fmla="*/ 1244156 w 4607987"/>
                      <a:gd name="connsiteY19" fmla="*/ 2437558 h 2437558"/>
                      <a:gd name="connsiteX20" fmla="*/ 668158 w 4607987"/>
                      <a:gd name="connsiteY20" fmla="*/ 2437558 h 2437558"/>
                      <a:gd name="connsiteX21" fmla="*/ 0 w 4607987"/>
                      <a:gd name="connsiteY21" fmla="*/ 2437558 h 2437558"/>
                      <a:gd name="connsiteX22" fmla="*/ 0 w 4607987"/>
                      <a:gd name="connsiteY22" fmla="*/ 1925671 h 2437558"/>
                      <a:gd name="connsiteX23" fmla="*/ 0 w 4607987"/>
                      <a:gd name="connsiteY23" fmla="*/ 1413784 h 2437558"/>
                      <a:gd name="connsiteX24" fmla="*/ 0 w 4607987"/>
                      <a:gd name="connsiteY24" fmla="*/ 901896 h 2437558"/>
                      <a:gd name="connsiteX25" fmla="*/ 0 w 4607987"/>
                      <a:gd name="connsiteY25" fmla="*/ 0 h 2437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607987" h="2437558" fill="none" extrusionOk="0">
                        <a:moveTo>
                          <a:pt x="0" y="0"/>
                        </a:moveTo>
                        <a:cubicBezTo>
                          <a:pt x="143246" y="-7779"/>
                          <a:pt x="377461" y="11406"/>
                          <a:pt x="622078" y="0"/>
                        </a:cubicBezTo>
                        <a:cubicBezTo>
                          <a:pt x="866695" y="-11406"/>
                          <a:pt x="938269" y="41734"/>
                          <a:pt x="1059837" y="0"/>
                        </a:cubicBezTo>
                        <a:cubicBezTo>
                          <a:pt x="1181405" y="-41734"/>
                          <a:pt x="1345770" y="15946"/>
                          <a:pt x="1589756" y="0"/>
                        </a:cubicBezTo>
                        <a:cubicBezTo>
                          <a:pt x="1833742" y="-15946"/>
                          <a:pt x="2021611" y="56945"/>
                          <a:pt x="2257914" y="0"/>
                        </a:cubicBezTo>
                        <a:cubicBezTo>
                          <a:pt x="2494217" y="-56945"/>
                          <a:pt x="2707387" y="56147"/>
                          <a:pt x="2833912" y="0"/>
                        </a:cubicBezTo>
                        <a:cubicBezTo>
                          <a:pt x="2960437" y="-56147"/>
                          <a:pt x="3263913" y="16082"/>
                          <a:pt x="3455990" y="0"/>
                        </a:cubicBezTo>
                        <a:cubicBezTo>
                          <a:pt x="3648067" y="-16082"/>
                          <a:pt x="3753588" y="26009"/>
                          <a:pt x="3985909" y="0"/>
                        </a:cubicBezTo>
                        <a:cubicBezTo>
                          <a:pt x="4218230" y="-26009"/>
                          <a:pt x="4381038" y="52541"/>
                          <a:pt x="4607987" y="0"/>
                        </a:cubicBezTo>
                        <a:cubicBezTo>
                          <a:pt x="4653348" y="237882"/>
                          <a:pt x="4601742" y="319678"/>
                          <a:pt x="4607987" y="536263"/>
                        </a:cubicBezTo>
                        <a:cubicBezTo>
                          <a:pt x="4614232" y="752848"/>
                          <a:pt x="4592301" y="837457"/>
                          <a:pt x="4607987" y="975023"/>
                        </a:cubicBezTo>
                        <a:cubicBezTo>
                          <a:pt x="4623673" y="1112589"/>
                          <a:pt x="4600583" y="1242381"/>
                          <a:pt x="4607987" y="1389408"/>
                        </a:cubicBezTo>
                        <a:cubicBezTo>
                          <a:pt x="4615391" y="1536436"/>
                          <a:pt x="4596602" y="1687267"/>
                          <a:pt x="4607987" y="1828169"/>
                        </a:cubicBezTo>
                        <a:cubicBezTo>
                          <a:pt x="4619372" y="1969071"/>
                          <a:pt x="4601708" y="2292429"/>
                          <a:pt x="4607987" y="2437558"/>
                        </a:cubicBezTo>
                        <a:cubicBezTo>
                          <a:pt x="4391689" y="2458436"/>
                          <a:pt x="4264990" y="2375085"/>
                          <a:pt x="4031989" y="2437558"/>
                        </a:cubicBezTo>
                        <a:cubicBezTo>
                          <a:pt x="3798988" y="2500031"/>
                          <a:pt x="3578579" y="2387046"/>
                          <a:pt x="3455990" y="2437558"/>
                        </a:cubicBezTo>
                        <a:cubicBezTo>
                          <a:pt x="3333401" y="2488070"/>
                          <a:pt x="3185811" y="2419983"/>
                          <a:pt x="2972152" y="2437558"/>
                        </a:cubicBezTo>
                        <a:cubicBezTo>
                          <a:pt x="2758493" y="2455133"/>
                          <a:pt x="2567563" y="2422214"/>
                          <a:pt x="2396153" y="2437558"/>
                        </a:cubicBezTo>
                        <a:cubicBezTo>
                          <a:pt x="2224743" y="2452902"/>
                          <a:pt x="2006392" y="2435016"/>
                          <a:pt x="1820155" y="2437558"/>
                        </a:cubicBezTo>
                        <a:cubicBezTo>
                          <a:pt x="1633918" y="2440100"/>
                          <a:pt x="1382148" y="2389949"/>
                          <a:pt x="1244156" y="2437558"/>
                        </a:cubicBezTo>
                        <a:cubicBezTo>
                          <a:pt x="1106164" y="2485167"/>
                          <a:pt x="809763" y="2406342"/>
                          <a:pt x="668158" y="2437558"/>
                        </a:cubicBezTo>
                        <a:cubicBezTo>
                          <a:pt x="526553" y="2468774"/>
                          <a:pt x="262028" y="2415361"/>
                          <a:pt x="0" y="2437558"/>
                        </a:cubicBezTo>
                        <a:cubicBezTo>
                          <a:pt x="-41721" y="2266826"/>
                          <a:pt x="48963" y="2077627"/>
                          <a:pt x="0" y="1925671"/>
                        </a:cubicBezTo>
                        <a:cubicBezTo>
                          <a:pt x="-48963" y="1773715"/>
                          <a:pt x="17440" y="1639281"/>
                          <a:pt x="0" y="1413784"/>
                        </a:cubicBezTo>
                        <a:cubicBezTo>
                          <a:pt x="-17440" y="1188287"/>
                          <a:pt x="38296" y="1127281"/>
                          <a:pt x="0" y="901896"/>
                        </a:cubicBezTo>
                        <a:cubicBezTo>
                          <a:pt x="-38296" y="676511"/>
                          <a:pt x="19210" y="433296"/>
                          <a:pt x="0" y="0"/>
                        </a:cubicBezTo>
                        <a:close/>
                      </a:path>
                      <a:path w="4607987" h="2437558" stroke="0" extrusionOk="0">
                        <a:moveTo>
                          <a:pt x="0" y="0"/>
                        </a:moveTo>
                        <a:cubicBezTo>
                          <a:pt x="205487" y="-49955"/>
                          <a:pt x="387142" y="24344"/>
                          <a:pt x="529919" y="0"/>
                        </a:cubicBezTo>
                        <a:cubicBezTo>
                          <a:pt x="672696" y="-24344"/>
                          <a:pt x="876576" y="52342"/>
                          <a:pt x="967677" y="0"/>
                        </a:cubicBezTo>
                        <a:cubicBezTo>
                          <a:pt x="1058778" y="-52342"/>
                          <a:pt x="1393174" y="22897"/>
                          <a:pt x="1635835" y="0"/>
                        </a:cubicBezTo>
                        <a:cubicBezTo>
                          <a:pt x="1878496" y="-22897"/>
                          <a:pt x="2024194" y="6646"/>
                          <a:pt x="2165754" y="0"/>
                        </a:cubicBezTo>
                        <a:cubicBezTo>
                          <a:pt x="2307314" y="-6646"/>
                          <a:pt x="2543839" y="33485"/>
                          <a:pt x="2695672" y="0"/>
                        </a:cubicBezTo>
                        <a:cubicBezTo>
                          <a:pt x="2847505" y="-33485"/>
                          <a:pt x="3058662" y="56622"/>
                          <a:pt x="3363831" y="0"/>
                        </a:cubicBezTo>
                        <a:cubicBezTo>
                          <a:pt x="3669000" y="-56622"/>
                          <a:pt x="3719636" y="36134"/>
                          <a:pt x="3847669" y="0"/>
                        </a:cubicBezTo>
                        <a:cubicBezTo>
                          <a:pt x="3975702" y="-36134"/>
                          <a:pt x="4277531" y="53062"/>
                          <a:pt x="4607987" y="0"/>
                        </a:cubicBezTo>
                        <a:cubicBezTo>
                          <a:pt x="4667984" y="137855"/>
                          <a:pt x="4561652" y="421297"/>
                          <a:pt x="4607987" y="536263"/>
                        </a:cubicBezTo>
                        <a:cubicBezTo>
                          <a:pt x="4654322" y="651229"/>
                          <a:pt x="4565720" y="832268"/>
                          <a:pt x="4607987" y="975023"/>
                        </a:cubicBezTo>
                        <a:cubicBezTo>
                          <a:pt x="4650254" y="1117778"/>
                          <a:pt x="4564493" y="1313550"/>
                          <a:pt x="4607987" y="1462535"/>
                        </a:cubicBezTo>
                        <a:cubicBezTo>
                          <a:pt x="4651481" y="1611520"/>
                          <a:pt x="4602871" y="1849415"/>
                          <a:pt x="4607987" y="1974422"/>
                        </a:cubicBezTo>
                        <a:cubicBezTo>
                          <a:pt x="4613103" y="2099429"/>
                          <a:pt x="4598642" y="2285358"/>
                          <a:pt x="4607987" y="2437558"/>
                        </a:cubicBezTo>
                        <a:cubicBezTo>
                          <a:pt x="4460644" y="2489778"/>
                          <a:pt x="4315522" y="2429984"/>
                          <a:pt x="4031989" y="2437558"/>
                        </a:cubicBezTo>
                        <a:cubicBezTo>
                          <a:pt x="3748456" y="2445132"/>
                          <a:pt x="3745277" y="2419829"/>
                          <a:pt x="3548150" y="2437558"/>
                        </a:cubicBezTo>
                        <a:cubicBezTo>
                          <a:pt x="3351023" y="2455287"/>
                          <a:pt x="3100567" y="2419471"/>
                          <a:pt x="2972152" y="2437558"/>
                        </a:cubicBezTo>
                        <a:cubicBezTo>
                          <a:pt x="2843737" y="2455645"/>
                          <a:pt x="2505443" y="2393748"/>
                          <a:pt x="2303994" y="2437558"/>
                        </a:cubicBezTo>
                        <a:cubicBezTo>
                          <a:pt x="2102545" y="2481368"/>
                          <a:pt x="1883626" y="2401373"/>
                          <a:pt x="1727995" y="2437558"/>
                        </a:cubicBezTo>
                        <a:cubicBezTo>
                          <a:pt x="1572364" y="2473743"/>
                          <a:pt x="1488136" y="2391265"/>
                          <a:pt x="1290236" y="2437558"/>
                        </a:cubicBezTo>
                        <a:cubicBezTo>
                          <a:pt x="1092336" y="2483851"/>
                          <a:pt x="963978" y="2391717"/>
                          <a:pt x="806398" y="2437558"/>
                        </a:cubicBezTo>
                        <a:cubicBezTo>
                          <a:pt x="648818" y="2483399"/>
                          <a:pt x="325242" y="2426084"/>
                          <a:pt x="0" y="2437558"/>
                        </a:cubicBezTo>
                        <a:cubicBezTo>
                          <a:pt x="-21438" y="2231090"/>
                          <a:pt x="53691" y="2083299"/>
                          <a:pt x="0" y="1950046"/>
                        </a:cubicBezTo>
                        <a:cubicBezTo>
                          <a:pt x="-53691" y="1816793"/>
                          <a:pt x="15233" y="1609052"/>
                          <a:pt x="0" y="1462535"/>
                        </a:cubicBezTo>
                        <a:cubicBezTo>
                          <a:pt x="-15233" y="1316018"/>
                          <a:pt x="40319" y="1139095"/>
                          <a:pt x="0" y="999399"/>
                        </a:cubicBezTo>
                        <a:cubicBezTo>
                          <a:pt x="-40319" y="859703"/>
                          <a:pt x="23057" y="747378"/>
                          <a:pt x="0" y="585014"/>
                        </a:cubicBezTo>
                        <a:cubicBezTo>
                          <a:pt x="-23057" y="422650"/>
                          <a:pt x="51401" y="1315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3A652F-1E07-143E-3DE1-B992E17A94E2}"/>
              </a:ext>
            </a:extLst>
          </p:cNvPr>
          <p:cNvCxnSpPr/>
          <p:nvPr/>
        </p:nvCxnSpPr>
        <p:spPr>
          <a:xfrm>
            <a:off x="3755571" y="2166257"/>
            <a:ext cx="0" cy="387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5C810BE-8824-86D6-908C-5B46986C689C}"/>
                  </a:ext>
                </a:extLst>
              </p:cNvPr>
              <p:cNvSpPr/>
              <p:nvPr/>
            </p:nvSpPr>
            <p:spPr>
              <a:xfrm>
                <a:off x="251106" y="2565022"/>
                <a:ext cx="6672208" cy="24375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P2 is derived from P1 and a </a:t>
                </a:r>
                <a:r>
                  <a:rPr lang="en-US" u="sng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candidate</a:t>
                </a: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objective-value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:</a:t>
                </a:r>
              </a:p>
              <a:p>
                <a:pPr marL="342900" indent="-3429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Remove the objective function </a:t>
                </a:r>
              </a:p>
              <a:p>
                <a:pPr marL="342900" indent="-3429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Add a constraint to ensure that the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5C810BE-8824-86D6-908C-5B46986C6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06" y="2565022"/>
                <a:ext cx="6672208" cy="2437558"/>
              </a:xfrm>
              <a:prstGeom prst="rect">
                <a:avLst/>
              </a:prstGeom>
              <a:blipFill>
                <a:blip r:embed="rId6"/>
                <a:stretch>
                  <a:fillRect l="-731" t="-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BA7E8C7-D4EC-1F9E-ADD9-1432B3E7140D}"/>
              </a:ext>
            </a:extLst>
          </p:cNvPr>
          <p:cNvSpPr/>
          <p:nvPr/>
        </p:nvSpPr>
        <p:spPr>
          <a:xfrm>
            <a:off x="7332904" y="2565021"/>
            <a:ext cx="4607987" cy="34003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239BB-5FFD-96F0-9614-7AA4992085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680" r="48884" b="70230"/>
          <a:stretch/>
        </p:blipFill>
        <p:spPr>
          <a:xfrm>
            <a:off x="8675178" y="5003155"/>
            <a:ext cx="1632857" cy="725670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07987"/>
                      <a:gd name="connsiteY0" fmla="*/ 0 h 2437558"/>
                      <a:gd name="connsiteX1" fmla="*/ 622078 w 4607987"/>
                      <a:gd name="connsiteY1" fmla="*/ 0 h 2437558"/>
                      <a:gd name="connsiteX2" fmla="*/ 1059837 w 4607987"/>
                      <a:gd name="connsiteY2" fmla="*/ 0 h 2437558"/>
                      <a:gd name="connsiteX3" fmla="*/ 1589756 w 4607987"/>
                      <a:gd name="connsiteY3" fmla="*/ 0 h 2437558"/>
                      <a:gd name="connsiteX4" fmla="*/ 2257914 w 4607987"/>
                      <a:gd name="connsiteY4" fmla="*/ 0 h 2437558"/>
                      <a:gd name="connsiteX5" fmla="*/ 2833912 w 4607987"/>
                      <a:gd name="connsiteY5" fmla="*/ 0 h 2437558"/>
                      <a:gd name="connsiteX6" fmla="*/ 3455990 w 4607987"/>
                      <a:gd name="connsiteY6" fmla="*/ 0 h 2437558"/>
                      <a:gd name="connsiteX7" fmla="*/ 3985909 w 4607987"/>
                      <a:gd name="connsiteY7" fmla="*/ 0 h 2437558"/>
                      <a:gd name="connsiteX8" fmla="*/ 4607987 w 4607987"/>
                      <a:gd name="connsiteY8" fmla="*/ 0 h 2437558"/>
                      <a:gd name="connsiteX9" fmla="*/ 4607987 w 4607987"/>
                      <a:gd name="connsiteY9" fmla="*/ 536263 h 2437558"/>
                      <a:gd name="connsiteX10" fmla="*/ 4607987 w 4607987"/>
                      <a:gd name="connsiteY10" fmla="*/ 975023 h 2437558"/>
                      <a:gd name="connsiteX11" fmla="*/ 4607987 w 4607987"/>
                      <a:gd name="connsiteY11" fmla="*/ 1389408 h 2437558"/>
                      <a:gd name="connsiteX12" fmla="*/ 4607987 w 4607987"/>
                      <a:gd name="connsiteY12" fmla="*/ 1828169 h 2437558"/>
                      <a:gd name="connsiteX13" fmla="*/ 4607987 w 4607987"/>
                      <a:gd name="connsiteY13" fmla="*/ 2437558 h 2437558"/>
                      <a:gd name="connsiteX14" fmla="*/ 4031989 w 4607987"/>
                      <a:gd name="connsiteY14" fmla="*/ 2437558 h 2437558"/>
                      <a:gd name="connsiteX15" fmla="*/ 3455990 w 4607987"/>
                      <a:gd name="connsiteY15" fmla="*/ 2437558 h 2437558"/>
                      <a:gd name="connsiteX16" fmla="*/ 2972152 w 4607987"/>
                      <a:gd name="connsiteY16" fmla="*/ 2437558 h 2437558"/>
                      <a:gd name="connsiteX17" fmla="*/ 2396153 w 4607987"/>
                      <a:gd name="connsiteY17" fmla="*/ 2437558 h 2437558"/>
                      <a:gd name="connsiteX18" fmla="*/ 1820155 w 4607987"/>
                      <a:gd name="connsiteY18" fmla="*/ 2437558 h 2437558"/>
                      <a:gd name="connsiteX19" fmla="*/ 1244156 w 4607987"/>
                      <a:gd name="connsiteY19" fmla="*/ 2437558 h 2437558"/>
                      <a:gd name="connsiteX20" fmla="*/ 668158 w 4607987"/>
                      <a:gd name="connsiteY20" fmla="*/ 2437558 h 2437558"/>
                      <a:gd name="connsiteX21" fmla="*/ 0 w 4607987"/>
                      <a:gd name="connsiteY21" fmla="*/ 2437558 h 2437558"/>
                      <a:gd name="connsiteX22" fmla="*/ 0 w 4607987"/>
                      <a:gd name="connsiteY22" fmla="*/ 1925671 h 2437558"/>
                      <a:gd name="connsiteX23" fmla="*/ 0 w 4607987"/>
                      <a:gd name="connsiteY23" fmla="*/ 1413784 h 2437558"/>
                      <a:gd name="connsiteX24" fmla="*/ 0 w 4607987"/>
                      <a:gd name="connsiteY24" fmla="*/ 901896 h 2437558"/>
                      <a:gd name="connsiteX25" fmla="*/ 0 w 4607987"/>
                      <a:gd name="connsiteY25" fmla="*/ 0 h 2437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607987" h="2437558" fill="none" extrusionOk="0">
                        <a:moveTo>
                          <a:pt x="0" y="0"/>
                        </a:moveTo>
                        <a:cubicBezTo>
                          <a:pt x="143246" y="-7779"/>
                          <a:pt x="377461" y="11406"/>
                          <a:pt x="622078" y="0"/>
                        </a:cubicBezTo>
                        <a:cubicBezTo>
                          <a:pt x="866695" y="-11406"/>
                          <a:pt x="938269" y="41734"/>
                          <a:pt x="1059837" y="0"/>
                        </a:cubicBezTo>
                        <a:cubicBezTo>
                          <a:pt x="1181405" y="-41734"/>
                          <a:pt x="1345770" y="15946"/>
                          <a:pt x="1589756" y="0"/>
                        </a:cubicBezTo>
                        <a:cubicBezTo>
                          <a:pt x="1833742" y="-15946"/>
                          <a:pt x="2021611" y="56945"/>
                          <a:pt x="2257914" y="0"/>
                        </a:cubicBezTo>
                        <a:cubicBezTo>
                          <a:pt x="2494217" y="-56945"/>
                          <a:pt x="2707387" y="56147"/>
                          <a:pt x="2833912" y="0"/>
                        </a:cubicBezTo>
                        <a:cubicBezTo>
                          <a:pt x="2960437" y="-56147"/>
                          <a:pt x="3263913" y="16082"/>
                          <a:pt x="3455990" y="0"/>
                        </a:cubicBezTo>
                        <a:cubicBezTo>
                          <a:pt x="3648067" y="-16082"/>
                          <a:pt x="3753588" y="26009"/>
                          <a:pt x="3985909" y="0"/>
                        </a:cubicBezTo>
                        <a:cubicBezTo>
                          <a:pt x="4218230" y="-26009"/>
                          <a:pt x="4381038" y="52541"/>
                          <a:pt x="4607987" y="0"/>
                        </a:cubicBezTo>
                        <a:cubicBezTo>
                          <a:pt x="4653348" y="237882"/>
                          <a:pt x="4601742" y="319678"/>
                          <a:pt x="4607987" y="536263"/>
                        </a:cubicBezTo>
                        <a:cubicBezTo>
                          <a:pt x="4614232" y="752848"/>
                          <a:pt x="4592301" y="837457"/>
                          <a:pt x="4607987" y="975023"/>
                        </a:cubicBezTo>
                        <a:cubicBezTo>
                          <a:pt x="4623673" y="1112589"/>
                          <a:pt x="4600583" y="1242381"/>
                          <a:pt x="4607987" y="1389408"/>
                        </a:cubicBezTo>
                        <a:cubicBezTo>
                          <a:pt x="4615391" y="1536436"/>
                          <a:pt x="4596602" y="1687267"/>
                          <a:pt x="4607987" y="1828169"/>
                        </a:cubicBezTo>
                        <a:cubicBezTo>
                          <a:pt x="4619372" y="1969071"/>
                          <a:pt x="4601708" y="2292429"/>
                          <a:pt x="4607987" y="2437558"/>
                        </a:cubicBezTo>
                        <a:cubicBezTo>
                          <a:pt x="4391689" y="2458436"/>
                          <a:pt x="4264990" y="2375085"/>
                          <a:pt x="4031989" y="2437558"/>
                        </a:cubicBezTo>
                        <a:cubicBezTo>
                          <a:pt x="3798988" y="2500031"/>
                          <a:pt x="3578579" y="2387046"/>
                          <a:pt x="3455990" y="2437558"/>
                        </a:cubicBezTo>
                        <a:cubicBezTo>
                          <a:pt x="3333401" y="2488070"/>
                          <a:pt x="3185811" y="2419983"/>
                          <a:pt x="2972152" y="2437558"/>
                        </a:cubicBezTo>
                        <a:cubicBezTo>
                          <a:pt x="2758493" y="2455133"/>
                          <a:pt x="2567563" y="2422214"/>
                          <a:pt x="2396153" y="2437558"/>
                        </a:cubicBezTo>
                        <a:cubicBezTo>
                          <a:pt x="2224743" y="2452902"/>
                          <a:pt x="2006392" y="2435016"/>
                          <a:pt x="1820155" y="2437558"/>
                        </a:cubicBezTo>
                        <a:cubicBezTo>
                          <a:pt x="1633918" y="2440100"/>
                          <a:pt x="1382148" y="2389949"/>
                          <a:pt x="1244156" y="2437558"/>
                        </a:cubicBezTo>
                        <a:cubicBezTo>
                          <a:pt x="1106164" y="2485167"/>
                          <a:pt x="809763" y="2406342"/>
                          <a:pt x="668158" y="2437558"/>
                        </a:cubicBezTo>
                        <a:cubicBezTo>
                          <a:pt x="526553" y="2468774"/>
                          <a:pt x="262028" y="2415361"/>
                          <a:pt x="0" y="2437558"/>
                        </a:cubicBezTo>
                        <a:cubicBezTo>
                          <a:pt x="-41721" y="2266826"/>
                          <a:pt x="48963" y="2077627"/>
                          <a:pt x="0" y="1925671"/>
                        </a:cubicBezTo>
                        <a:cubicBezTo>
                          <a:pt x="-48963" y="1773715"/>
                          <a:pt x="17440" y="1639281"/>
                          <a:pt x="0" y="1413784"/>
                        </a:cubicBezTo>
                        <a:cubicBezTo>
                          <a:pt x="-17440" y="1188287"/>
                          <a:pt x="38296" y="1127281"/>
                          <a:pt x="0" y="901896"/>
                        </a:cubicBezTo>
                        <a:cubicBezTo>
                          <a:pt x="-38296" y="676511"/>
                          <a:pt x="19210" y="433296"/>
                          <a:pt x="0" y="0"/>
                        </a:cubicBezTo>
                        <a:close/>
                      </a:path>
                      <a:path w="4607987" h="2437558" stroke="0" extrusionOk="0">
                        <a:moveTo>
                          <a:pt x="0" y="0"/>
                        </a:moveTo>
                        <a:cubicBezTo>
                          <a:pt x="205487" y="-49955"/>
                          <a:pt x="387142" y="24344"/>
                          <a:pt x="529919" y="0"/>
                        </a:cubicBezTo>
                        <a:cubicBezTo>
                          <a:pt x="672696" y="-24344"/>
                          <a:pt x="876576" y="52342"/>
                          <a:pt x="967677" y="0"/>
                        </a:cubicBezTo>
                        <a:cubicBezTo>
                          <a:pt x="1058778" y="-52342"/>
                          <a:pt x="1393174" y="22897"/>
                          <a:pt x="1635835" y="0"/>
                        </a:cubicBezTo>
                        <a:cubicBezTo>
                          <a:pt x="1878496" y="-22897"/>
                          <a:pt x="2024194" y="6646"/>
                          <a:pt x="2165754" y="0"/>
                        </a:cubicBezTo>
                        <a:cubicBezTo>
                          <a:pt x="2307314" y="-6646"/>
                          <a:pt x="2543839" y="33485"/>
                          <a:pt x="2695672" y="0"/>
                        </a:cubicBezTo>
                        <a:cubicBezTo>
                          <a:pt x="2847505" y="-33485"/>
                          <a:pt x="3058662" y="56622"/>
                          <a:pt x="3363831" y="0"/>
                        </a:cubicBezTo>
                        <a:cubicBezTo>
                          <a:pt x="3669000" y="-56622"/>
                          <a:pt x="3719636" y="36134"/>
                          <a:pt x="3847669" y="0"/>
                        </a:cubicBezTo>
                        <a:cubicBezTo>
                          <a:pt x="3975702" y="-36134"/>
                          <a:pt x="4277531" y="53062"/>
                          <a:pt x="4607987" y="0"/>
                        </a:cubicBezTo>
                        <a:cubicBezTo>
                          <a:pt x="4667984" y="137855"/>
                          <a:pt x="4561652" y="421297"/>
                          <a:pt x="4607987" y="536263"/>
                        </a:cubicBezTo>
                        <a:cubicBezTo>
                          <a:pt x="4654322" y="651229"/>
                          <a:pt x="4565720" y="832268"/>
                          <a:pt x="4607987" y="975023"/>
                        </a:cubicBezTo>
                        <a:cubicBezTo>
                          <a:pt x="4650254" y="1117778"/>
                          <a:pt x="4564493" y="1313550"/>
                          <a:pt x="4607987" y="1462535"/>
                        </a:cubicBezTo>
                        <a:cubicBezTo>
                          <a:pt x="4651481" y="1611520"/>
                          <a:pt x="4602871" y="1849415"/>
                          <a:pt x="4607987" y="1974422"/>
                        </a:cubicBezTo>
                        <a:cubicBezTo>
                          <a:pt x="4613103" y="2099429"/>
                          <a:pt x="4598642" y="2285358"/>
                          <a:pt x="4607987" y="2437558"/>
                        </a:cubicBezTo>
                        <a:cubicBezTo>
                          <a:pt x="4460644" y="2489778"/>
                          <a:pt x="4315522" y="2429984"/>
                          <a:pt x="4031989" y="2437558"/>
                        </a:cubicBezTo>
                        <a:cubicBezTo>
                          <a:pt x="3748456" y="2445132"/>
                          <a:pt x="3745277" y="2419829"/>
                          <a:pt x="3548150" y="2437558"/>
                        </a:cubicBezTo>
                        <a:cubicBezTo>
                          <a:pt x="3351023" y="2455287"/>
                          <a:pt x="3100567" y="2419471"/>
                          <a:pt x="2972152" y="2437558"/>
                        </a:cubicBezTo>
                        <a:cubicBezTo>
                          <a:pt x="2843737" y="2455645"/>
                          <a:pt x="2505443" y="2393748"/>
                          <a:pt x="2303994" y="2437558"/>
                        </a:cubicBezTo>
                        <a:cubicBezTo>
                          <a:pt x="2102545" y="2481368"/>
                          <a:pt x="1883626" y="2401373"/>
                          <a:pt x="1727995" y="2437558"/>
                        </a:cubicBezTo>
                        <a:cubicBezTo>
                          <a:pt x="1572364" y="2473743"/>
                          <a:pt x="1488136" y="2391265"/>
                          <a:pt x="1290236" y="2437558"/>
                        </a:cubicBezTo>
                        <a:cubicBezTo>
                          <a:pt x="1092336" y="2483851"/>
                          <a:pt x="963978" y="2391717"/>
                          <a:pt x="806398" y="2437558"/>
                        </a:cubicBezTo>
                        <a:cubicBezTo>
                          <a:pt x="648818" y="2483399"/>
                          <a:pt x="325242" y="2426084"/>
                          <a:pt x="0" y="2437558"/>
                        </a:cubicBezTo>
                        <a:cubicBezTo>
                          <a:pt x="-21438" y="2231090"/>
                          <a:pt x="53691" y="2083299"/>
                          <a:pt x="0" y="1950046"/>
                        </a:cubicBezTo>
                        <a:cubicBezTo>
                          <a:pt x="-53691" y="1816793"/>
                          <a:pt x="15233" y="1609052"/>
                          <a:pt x="0" y="1462535"/>
                        </a:cubicBezTo>
                        <a:cubicBezTo>
                          <a:pt x="-15233" y="1316018"/>
                          <a:pt x="40319" y="1139095"/>
                          <a:pt x="0" y="999399"/>
                        </a:cubicBezTo>
                        <a:cubicBezTo>
                          <a:pt x="-40319" y="859703"/>
                          <a:pt x="23057" y="747378"/>
                          <a:pt x="0" y="585014"/>
                        </a:cubicBezTo>
                        <a:cubicBezTo>
                          <a:pt x="-23057" y="422650"/>
                          <a:pt x="51401" y="1315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F3E1BC-2B22-C8C9-3936-28DAA1EF2717}"/>
                  </a:ext>
                </a:extLst>
              </p:cNvPr>
              <p:cNvSpPr txBox="1"/>
              <p:nvPr/>
            </p:nvSpPr>
            <p:spPr>
              <a:xfrm>
                <a:off x="10133864" y="5213982"/>
                <a:ext cx="70757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L" sz="1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F3E1BC-2B22-C8C9-3936-28DAA1EF2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864" y="5213982"/>
                <a:ext cx="70757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92F6CC0-D60F-E59B-1BD7-F67A3F3BAEB8}"/>
              </a:ext>
            </a:extLst>
          </p:cNvPr>
          <p:cNvSpPr/>
          <p:nvPr/>
        </p:nvSpPr>
        <p:spPr>
          <a:xfrm>
            <a:off x="8577944" y="5002580"/>
            <a:ext cx="2263491" cy="72567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02866C-9E5D-3F37-7CDD-8ADA701CD459}"/>
              </a:ext>
            </a:extLst>
          </p:cNvPr>
          <p:cNvCxnSpPr>
            <a:cxnSpLocks/>
          </p:cNvCxnSpPr>
          <p:nvPr/>
        </p:nvCxnSpPr>
        <p:spPr>
          <a:xfrm>
            <a:off x="7481192" y="2940322"/>
            <a:ext cx="21652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6AA8BA1-1B29-14E9-9DD8-B43842B90B29}"/>
              </a:ext>
            </a:extLst>
          </p:cNvPr>
          <p:cNvSpPr/>
          <p:nvPr/>
        </p:nvSpPr>
        <p:spPr>
          <a:xfrm>
            <a:off x="10585297" y="133346"/>
            <a:ext cx="1506022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9DC50-9761-0F69-0F6C-413EBB663FB5}"/>
              </a:ext>
            </a:extLst>
          </p:cNvPr>
          <p:cNvSpPr/>
          <p:nvPr/>
        </p:nvSpPr>
        <p:spPr>
          <a:xfrm>
            <a:off x="9154123" y="133346"/>
            <a:ext cx="1112360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Opt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-Solver for P2</a:t>
            </a:r>
            <a:endParaRPr lang="en-IL" sz="1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1914EE-2CC0-2404-EE12-9CE9C237BBFA}"/>
              </a:ext>
            </a:extLst>
          </p:cNvPr>
          <p:cNvSpPr/>
          <p:nvPr/>
        </p:nvSpPr>
        <p:spPr>
          <a:xfrm>
            <a:off x="8995143" y="1"/>
            <a:ext cx="3196855" cy="971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F7C460-2F36-9FEE-1443-2E3884980216}"/>
                  </a:ext>
                </a:extLst>
              </p:cNvPr>
              <p:cNvSpPr txBox="1"/>
              <p:nvPr/>
            </p:nvSpPr>
            <p:spPr>
              <a:xfrm>
                <a:off x="10067559" y="199450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F7C460-2F36-9FEE-1443-2E3884980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559" y="199450"/>
                <a:ext cx="682289" cy="6001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697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5A7C8-5673-73DC-546C-035A9AF49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185EE7E-2715-75C2-B780-62ADDDC0F5F2}"/>
              </a:ext>
            </a:extLst>
          </p:cNvPr>
          <p:cNvSpPr/>
          <p:nvPr/>
        </p:nvSpPr>
        <p:spPr>
          <a:xfrm>
            <a:off x="187228" y="2565022"/>
            <a:ext cx="6672200" cy="2081406"/>
          </a:xfrm>
          <a:prstGeom prst="rect">
            <a:avLst/>
          </a:prstGeom>
          <a:solidFill>
            <a:srgbClr val="FFF2C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026660-4D66-103A-A1E2-D0F6ACCEF2B6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7228" y="143621"/>
                <a:ext cx="7414540" cy="827703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-Weak Feasibility-Oracle for P1</a:t>
                </a:r>
                <a:endParaRPr lang="en-IL" sz="32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026660-4D66-103A-A1E2-D0F6ACCEF2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7228" y="143621"/>
                <a:ext cx="7414540" cy="827703"/>
              </a:xfrm>
              <a:blipFill>
                <a:blip r:embed="rId3"/>
                <a:stretch>
                  <a:fillRect l="-2138" b="-96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2F85A41-65C3-1970-D4C4-3DA050F5CF40}"/>
              </a:ext>
            </a:extLst>
          </p:cNvPr>
          <p:cNvSpPr/>
          <p:nvPr/>
        </p:nvSpPr>
        <p:spPr>
          <a:xfrm>
            <a:off x="251107" y="1129175"/>
            <a:ext cx="11689790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7.1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55B6A5-5D6C-DD95-B228-CE392A16CBC5}"/>
              </a:ext>
            </a:extLst>
          </p:cNvPr>
          <p:cNvSpPr/>
          <p:nvPr/>
        </p:nvSpPr>
        <p:spPr>
          <a:xfrm>
            <a:off x="251105" y="1592988"/>
            <a:ext cx="11689790" cy="7256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84B9F60-2FE0-5CCF-8CAC-93D218E5CB62}"/>
                  </a:ext>
                </a:extLst>
              </p:cNvPr>
              <p:cNvSpPr txBox="1"/>
              <p:nvPr/>
            </p:nvSpPr>
            <p:spPr>
              <a:xfrm>
                <a:off x="349564" y="1718245"/>
                <a:ext cx="11385236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-Approx-Optimal Solver for P2	 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⇒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	       </a:t>
                </a:r>
                <a:r>
                  <a:rPr lang="en-US" dirty="0"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 Rounded MT Bold" panose="020F0704030504030204" pitchFamily="34" charset="0"/>
                  </a:rPr>
                  <a:t>-Weak Feasibility-Oracle for P1</a:t>
                </a:r>
                <a:endParaRPr lang="en-IL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84B9F60-2FE0-5CCF-8CAC-93D218E5C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4" y="1718245"/>
                <a:ext cx="11385236" cy="528543"/>
              </a:xfrm>
              <a:prstGeom prst="rect">
                <a:avLst/>
              </a:prstGeom>
              <a:blipFill>
                <a:blip r:embed="rId4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5EDED74-C65E-485E-B448-416EE99E8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907" y="2565022"/>
            <a:ext cx="4607987" cy="2437558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07987"/>
                      <a:gd name="connsiteY0" fmla="*/ 0 h 2437558"/>
                      <a:gd name="connsiteX1" fmla="*/ 622078 w 4607987"/>
                      <a:gd name="connsiteY1" fmla="*/ 0 h 2437558"/>
                      <a:gd name="connsiteX2" fmla="*/ 1059837 w 4607987"/>
                      <a:gd name="connsiteY2" fmla="*/ 0 h 2437558"/>
                      <a:gd name="connsiteX3" fmla="*/ 1589756 w 4607987"/>
                      <a:gd name="connsiteY3" fmla="*/ 0 h 2437558"/>
                      <a:gd name="connsiteX4" fmla="*/ 2257914 w 4607987"/>
                      <a:gd name="connsiteY4" fmla="*/ 0 h 2437558"/>
                      <a:gd name="connsiteX5" fmla="*/ 2833912 w 4607987"/>
                      <a:gd name="connsiteY5" fmla="*/ 0 h 2437558"/>
                      <a:gd name="connsiteX6" fmla="*/ 3455990 w 4607987"/>
                      <a:gd name="connsiteY6" fmla="*/ 0 h 2437558"/>
                      <a:gd name="connsiteX7" fmla="*/ 3985909 w 4607987"/>
                      <a:gd name="connsiteY7" fmla="*/ 0 h 2437558"/>
                      <a:gd name="connsiteX8" fmla="*/ 4607987 w 4607987"/>
                      <a:gd name="connsiteY8" fmla="*/ 0 h 2437558"/>
                      <a:gd name="connsiteX9" fmla="*/ 4607987 w 4607987"/>
                      <a:gd name="connsiteY9" fmla="*/ 536263 h 2437558"/>
                      <a:gd name="connsiteX10" fmla="*/ 4607987 w 4607987"/>
                      <a:gd name="connsiteY10" fmla="*/ 975023 h 2437558"/>
                      <a:gd name="connsiteX11" fmla="*/ 4607987 w 4607987"/>
                      <a:gd name="connsiteY11" fmla="*/ 1389408 h 2437558"/>
                      <a:gd name="connsiteX12" fmla="*/ 4607987 w 4607987"/>
                      <a:gd name="connsiteY12" fmla="*/ 1828169 h 2437558"/>
                      <a:gd name="connsiteX13" fmla="*/ 4607987 w 4607987"/>
                      <a:gd name="connsiteY13" fmla="*/ 2437558 h 2437558"/>
                      <a:gd name="connsiteX14" fmla="*/ 4031989 w 4607987"/>
                      <a:gd name="connsiteY14" fmla="*/ 2437558 h 2437558"/>
                      <a:gd name="connsiteX15" fmla="*/ 3455990 w 4607987"/>
                      <a:gd name="connsiteY15" fmla="*/ 2437558 h 2437558"/>
                      <a:gd name="connsiteX16" fmla="*/ 2972152 w 4607987"/>
                      <a:gd name="connsiteY16" fmla="*/ 2437558 h 2437558"/>
                      <a:gd name="connsiteX17" fmla="*/ 2396153 w 4607987"/>
                      <a:gd name="connsiteY17" fmla="*/ 2437558 h 2437558"/>
                      <a:gd name="connsiteX18" fmla="*/ 1820155 w 4607987"/>
                      <a:gd name="connsiteY18" fmla="*/ 2437558 h 2437558"/>
                      <a:gd name="connsiteX19" fmla="*/ 1244156 w 4607987"/>
                      <a:gd name="connsiteY19" fmla="*/ 2437558 h 2437558"/>
                      <a:gd name="connsiteX20" fmla="*/ 668158 w 4607987"/>
                      <a:gd name="connsiteY20" fmla="*/ 2437558 h 2437558"/>
                      <a:gd name="connsiteX21" fmla="*/ 0 w 4607987"/>
                      <a:gd name="connsiteY21" fmla="*/ 2437558 h 2437558"/>
                      <a:gd name="connsiteX22" fmla="*/ 0 w 4607987"/>
                      <a:gd name="connsiteY22" fmla="*/ 1925671 h 2437558"/>
                      <a:gd name="connsiteX23" fmla="*/ 0 w 4607987"/>
                      <a:gd name="connsiteY23" fmla="*/ 1413784 h 2437558"/>
                      <a:gd name="connsiteX24" fmla="*/ 0 w 4607987"/>
                      <a:gd name="connsiteY24" fmla="*/ 901896 h 2437558"/>
                      <a:gd name="connsiteX25" fmla="*/ 0 w 4607987"/>
                      <a:gd name="connsiteY25" fmla="*/ 0 h 2437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607987" h="2437558" fill="none" extrusionOk="0">
                        <a:moveTo>
                          <a:pt x="0" y="0"/>
                        </a:moveTo>
                        <a:cubicBezTo>
                          <a:pt x="143246" y="-7779"/>
                          <a:pt x="377461" y="11406"/>
                          <a:pt x="622078" y="0"/>
                        </a:cubicBezTo>
                        <a:cubicBezTo>
                          <a:pt x="866695" y="-11406"/>
                          <a:pt x="938269" y="41734"/>
                          <a:pt x="1059837" y="0"/>
                        </a:cubicBezTo>
                        <a:cubicBezTo>
                          <a:pt x="1181405" y="-41734"/>
                          <a:pt x="1345770" y="15946"/>
                          <a:pt x="1589756" y="0"/>
                        </a:cubicBezTo>
                        <a:cubicBezTo>
                          <a:pt x="1833742" y="-15946"/>
                          <a:pt x="2021611" y="56945"/>
                          <a:pt x="2257914" y="0"/>
                        </a:cubicBezTo>
                        <a:cubicBezTo>
                          <a:pt x="2494217" y="-56945"/>
                          <a:pt x="2707387" y="56147"/>
                          <a:pt x="2833912" y="0"/>
                        </a:cubicBezTo>
                        <a:cubicBezTo>
                          <a:pt x="2960437" y="-56147"/>
                          <a:pt x="3263913" y="16082"/>
                          <a:pt x="3455990" y="0"/>
                        </a:cubicBezTo>
                        <a:cubicBezTo>
                          <a:pt x="3648067" y="-16082"/>
                          <a:pt x="3753588" y="26009"/>
                          <a:pt x="3985909" y="0"/>
                        </a:cubicBezTo>
                        <a:cubicBezTo>
                          <a:pt x="4218230" y="-26009"/>
                          <a:pt x="4381038" y="52541"/>
                          <a:pt x="4607987" y="0"/>
                        </a:cubicBezTo>
                        <a:cubicBezTo>
                          <a:pt x="4653348" y="237882"/>
                          <a:pt x="4601742" y="319678"/>
                          <a:pt x="4607987" y="536263"/>
                        </a:cubicBezTo>
                        <a:cubicBezTo>
                          <a:pt x="4614232" y="752848"/>
                          <a:pt x="4592301" y="837457"/>
                          <a:pt x="4607987" y="975023"/>
                        </a:cubicBezTo>
                        <a:cubicBezTo>
                          <a:pt x="4623673" y="1112589"/>
                          <a:pt x="4600583" y="1242381"/>
                          <a:pt x="4607987" y="1389408"/>
                        </a:cubicBezTo>
                        <a:cubicBezTo>
                          <a:pt x="4615391" y="1536436"/>
                          <a:pt x="4596602" y="1687267"/>
                          <a:pt x="4607987" y="1828169"/>
                        </a:cubicBezTo>
                        <a:cubicBezTo>
                          <a:pt x="4619372" y="1969071"/>
                          <a:pt x="4601708" y="2292429"/>
                          <a:pt x="4607987" y="2437558"/>
                        </a:cubicBezTo>
                        <a:cubicBezTo>
                          <a:pt x="4391689" y="2458436"/>
                          <a:pt x="4264990" y="2375085"/>
                          <a:pt x="4031989" y="2437558"/>
                        </a:cubicBezTo>
                        <a:cubicBezTo>
                          <a:pt x="3798988" y="2500031"/>
                          <a:pt x="3578579" y="2387046"/>
                          <a:pt x="3455990" y="2437558"/>
                        </a:cubicBezTo>
                        <a:cubicBezTo>
                          <a:pt x="3333401" y="2488070"/>
                          <a:pt x="3185811" y="2419983"/>
                          <a:pt x="2972152" y="2437558"/>
                        </a:cubicBezTo>
                        <a:cubicBezTo>
                          <a:pt x="2758493" y="2455133"/>
                          <a:pt x="2567563" y="2422214"/>
                          <a:pt x="2396153" y="2437558"/>
                        </a:cubicBezTo>
                        <a:cubicBezTo>
                          <a:pt x="2224743" y="2452902"/>
                          <a:pt x="2006392" y="2435016"/>
                          <a:pt x="1820155" y="2437558"/>
                        </a:cubicBezTo>
                        <a:cubicBezTo>
                          <a:pt x="1633918" y="2440100"/>
                          <a:pt x="1382148" y="2389949"/>
                          <a:pt x="1244156" y="2437558"/>
                        </a:cubicBezTo>
                        <a:cubicBezTo>
                          <a:pt x="1106164" y="2485167"/>
                          <a:pt x="809763" y="2406342"/>
                          <a:pt x="668158" y="2437558"/>
                        </a:cubicBezTo>
                        <a:cubicBezTo>
                          <a:pt x="526553" y="2468774"/>
                          <a:pt x="262028" y="2415361"/>
                          <a:pt x="0" y="2437558"/>
                        </a:cubicBezTo>
                        <a:cubicBezTo>
                          <a:pt x="-41721" y="2266826"/>
                          <a:pt x="48963" y="2077627"/>
                          <a:pt x="0" y="1925671"/>
                        </a:cubicBezTo>
                        <a:cubicBezTo>
                          <a:pt x="-48963" y="1773715"/>
                          <a:pt x="17440" y="1639281"/>
                          <a:pt x="0" y="1413784"/>
                        </a:cubicBezTo>
                        <a:cubicBezTo>
                          <a:pt x="-17440" y="1188287"/>
                          <a:pt x="38296" y="1127281"/>
                          <a:pt x="0" y="901896"/>
                        </a:cubicBezTo>
                        <a:cubicBezTo>
                          <a:pt x="-38296" y="676511"/>
                          <a:pt x="19210" y="433296"/>
                          <a:pt x="0" y="0"/>
                        </a:cubicBezTo>
                        <a:close/>
                      </a:path>
                      <a:path w="4607987" h="2437558" stroke="0" extrusionOk="0">
                        <a:moveTo>
                          <a:pt x="0" y="0"/>
                        </a:moveTo>
                        <a:cubicBezTo>
                          <a:pt x="205487" y="-49955"/>
                          <a:pt x="387142" y="24344"/>
                          <a:pt x="529919" y="0"/>
                        </a:cubicBezTo>
                        <a:cubicBezTo>
                          <a:pt x="672696" y="-24344"/>
                          <a:pt x="876576" y="52342"/>
                          <a:pt x="967677" y="0"/>
                        </a:cubicBezTo>
                        <a:cubicBezTo>
                          <a:pt x="1058778" y="-52342"/>
                          <a:pt x="1393174" y="22897"/>
                          <a:pt x="1635835" y="0"/>
                        </a:cubicBezTo>
                        <a:cubicBezTo>
                          <a:pt x="1878496" y="-22897"/>
                          <a:pt x="2024194" y="6646"/>
                          <a:pt x="2165754" y="0"/>
                        </a:cubicBezTo>
                        <a:cubicBezTo>
                          <a:pt x="2307314" y="-6646"/>
                          <a:pt x="2543839" y="33485"/>
                          <a:pt x="2695672" y="0"/>
                        </a:cubicBezTo>
                        <a:cubicBezTo>
                          <a:pt x="2847505" y="-33485"/>
                          <a:pt x="3058662" y="56622"/>
                          <a:pt x="3363831" y="0"/>
                        </a:cubicBezTo>
                        <a:cubicBezTo>
                          <a:pt x="3669000" y="-56622"/>
                          <a:pt x="3719636" y="36134"/>
                          <a:pt x="3847669" y="0"/>
                        </a:cubicBezTo>
                        <a:cubicBezTo>
                          <a:pt x="3975702" y="-36134"/>
                          <a:pt x="4277531" y="53062"/>
                          <a:pt x="4607987" y="0"/>
                        </a:cubicBezTo>
                        <a:cubicBezTo>
                          <a:pt x="4667984" y="137855"/>
                          <a:pt x="4561652" y="421297"/>
                          <a:pt x="4607987" y="536263"/>
                        </a:cubicBezTo>
                        <a:cubicBezTo>
                          <a:pt x="4654322" y="651229"/>
                          <a:pt x="4565720" y="832268"/>
                          <a:pt x="4607987" y="975023"/>
                        </a:cubicBezTo>
                        <a:cubicBezTo>
                          <a:pt x="4650254" y="1117778"/>
                          <a:pt x="4564493" y="1313550"/>
                          <a:pt x="4607987" y="1462535"/>
                        </a:cubicBezTo>
                        <a:cubicBezTo>
                          <a:pt x="4651481" y="1611520"/>
                          <a:pt x="4602871" y="1849415"/>
                          <a:pt x="4607987" y="1974422"/>
                        </a:cubicBezTo>
                        <a:cubicBezTo>
                          <a:pt x="4613103" y="2099429"/>
                          <a:pt x="4598642" y="2285358"/>
                          <a:pt x="4607987" y="2437558"/>
                        </a:cubicBezTo>
                        <a:cubicBezTo>
                          <a:pt x="4460644" y="2489778"/>
                          <a:pt x="4315522" y="2429984"/>
                          <a:pt x="4031989" y="2437558"/>
                        </a:cubicBezTo>
                        <a:cubicBezTo>
                          <a:pt x="3748456" y="2445132"/>
                          <a:pt x="3745277" y="2419829"/>
                          <a:pt x="3548150" y="2437558"/>
                        </a:cubicBezTo>
                        <a:cubicBezTo>
                          <a:pt x="3351023" y="2455287"/>
                          <a:pt x="3100567" y="2419471"/>
                          <a:pt x="2972152" y="2437558"/>
                        </a:cubicBezTo>
                        <a:cubicBezTo>
                          <a:pt x="2843737" y="2455645"/>
                          <a:pt x="2505443" y="2393748"/>
                          <a:pt x="2303994" y="2437558"/>
                        </a:cubicBezTo>
                        <a:cubicBezTo>
                          <a:pt x="2102545" y="2481368"/>
                          <a:pt x="1883626" y="2401373"/>
                          <a:pt x="1727995" y="2437558"/>
                        </a:cubicBezTo>
                        <a:cubicBezTo>
                          <a:pt x="1572364" y="2473743"/>
                          <a:pt x="1488136" y="2391265"/>
                          <a:pt x="1290236" y="2437558"/>
                        </a:cubicBezTo>
                        <a:cubicBezTo>
                          <a:pt x="1092336" y="2483851"/>
                          <a:pt x="963978" y="2391717"/>
                          <a:pt x="806398" y="2437558"/>
                        </a:cubicBezTo>
                        <a:cubicBezTo>
                          <a:pt x="648818" y="2483399"/>
                          <a:pt x="325242" y="2426084"/>
                          <a:pt x="0" y="2437558"/>
                        </a:cubicBezTo>
                        <a:cubicBezTo>
                          <a:pt x="-21438" y="2231090"/>
                          <a:pt x="53691" y="2083299"/>
                          <a:pt x="0" y="1950046"/>
                        </a:cubicBezTo>
                        <a:cubicBezTo>
                          <a:pt x="-53691" y="1816793"/>
                          <a:pt x="15233" y="1609052"/>
                          <a:pt x="0" y="1462535"/>
                        </a:cubicBezTo>
                        <a:cubicBezTo>
                          <a:pt x="-15233" y="1316018"/>
                          <a:pt x="40319" y="1139095"/>
                          <a:pt x="0" y="999399"/>
                        </a:cubicBezTo>
                        <a:cubicBezTo>
                          <a:pt x="-40319" y="859703"/>
                          <a:pt x="23057" y="747378"/>
                          <a:pt x="0" y="585014"/>
                        </a:cubicBezTo>
                        <a:cubicBezTo>
                          <a:pt x="-23057" y="422650"/>
                          <a:pt x="51401" y="1315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31E21D-2B9B-A2E4-F4E0-9CBEAC313B40}"/>
              </a:ext>
            </a:extLst>
          </p:cNvPr>
          <p:cNvCxnSpPr/>
          <p:nvPr/>
        </p:nvCxnSpPr>
        <p:spPr>
          <a:xfrm>
            <a:off x="3755571" y="2166257"/>
            <a:ext cx="0" cy="387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386F15-D1B0-6E32-E01B-A66B423228CE}"/>
                  </a:ext>
                </a:extLst>
              </p:cNvPr>
              <p:cNvSpPr/>
              <p:nvPr/>
            </p:nvSpPr>
            <p:spPr>
              <a:xfrm>
                <a:off x="251106" y="2565022"/>
                <a:ext cx="6672208" cy="24375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P2 is derived from P1 and a </a:t>
                </a:r>
                <a:r>
                  <a:rPr lang="en-US" u="sng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candidate</a:t>
                </a: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objective-value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:</a:t>
                </a:r>
              </a:p>
              <a:p>
                <a:pPr marL="342900" indent="-3429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Remove the objective function </a:t>
                </a:r>
              </a:p>
              <a:p>
                <a:pPr marL="342900" indent="-3429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Add a constraint to ensure that the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marL="342900" indent="-3429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Remove Constraint (P1.1)</a:t>
                </a:r>
              </a:p>
              <a:p>
                <a:pPr marL="342900" indent="-342900">
                  <a:spcBef>
                    <a:spcPts val="1200"/>
                  </a:spcBef>
                  <a:buFont typeface="+mj-lt"/>
                  <a:buAutoNum type="arabicPeriod"/>
                </a:pPr>
                <a:endParaRPr 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386F15-D1B0-6E32-E01B-A66B42322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06" y="2565022"/>
                <a:ext cx="6672208" cy="2437558"/>
              </a:xfrm>
              <a:prstGeom prst="rect">
                <a:avLst/>
              </a:prstGeom>
              <a:blipFill>
                <a:blip r:embed="rId6"/>
                <a:stretch>
                  <a:fillRect l="-731" t="-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860C079-E7D5-0D51-4065-0AB9A6A3B89F}"/>
              </a:ext>
            </a:extLst>
          </p:cNvPr>
          <p:cNvSpPr/>
          <p:nvPr/>
        </p:nvSpPr>
        <p:spPr>
          <a:xfrm>
            <a:off x="7332904" y="2565021"/>
            <a:ext cx="4607987" cy="34003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F6DD8-E552-B4B8-CD9B-DBB77FA3C8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680" r="48884" b="70230"/>
          <a:stretch/>
        </p:blipFill>
        <p:spPr>
          <a:xfrm>
            <a:off x="8675178" y="5003155"/>
            <a:ext cx="1632857" cy="725670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07987"/>
                      <a:gd name="connsiteY0" fmla="*/ 0 h 2437558"/>
                      <a:gd name="connsiteX1" fmla="*/ 622078 w 4607987"/>
                      <a:gd name="connsiteY1" fmla="*/ 0 h 2437558"/>
                      <a:gd name="connsiteX2" fmla="*/ 1059837 w 4607987"/>
                      <a:gd name="connsiteY2" fmla="*/ 0 h 2437558"/>
                      <a:gd name="connsiteX3" fmla="*/ 1589756 w 4607987"/>
                      <a:gd name="connsiteY3" fmla="*/ 0 h 2437558"/>
                      <a:gd name="connsiteX4" fmla="*/ 2257914 w 4607987"/>
                      <a:gd name="connsiteY4" fmla="*/ 0 h 2437558"/>
                      <a:gd name="connsiteX5" fmla="*/ 2833912 w 4607987"/>
                      <a:gd name="connsiteY5" fmla="*/ 0 h 2437558"/>
                      <a:gd name="connsiteX6" fmla="*/ 3455990 w 4607987"/>
                      <a:gd name="connsiteY6" fmla="*/ 0 h 2437558"/>
                      <a:gd name="connsiteX7" fmla="*/ 3985909 w 4607987"/>
                      <a:gd name="connsiteY7" fmla="*/ 0 h 2437558"/>
                      <a:gd name="connsiteX8" fmla="*/ 4607987 w 4607987"/>
                      <a:gd name="connsiteY8" fmla="*/ 0 h 2437558"/>
                      <a:gd name="connsiteX9" fmla="*/ 4607987 w 4607987"/>
                      <a:gd name="connsiteY9" fmla="*/ 536263 h 2437558"/>
                      <a:gd name="connsiteX10" fmla="*/ 4607987 w 4607987"/>
                      <a:gd name="connsiteY10" fmla="*/ 975023 h 2437558"/>
                      <a:gd name="connsiteX11" fmla="*/ 4607987 w 4607987"/>
                      <a:gd name="connsiteY11" fmla="*/ 1389408 h 2437558"/>
                      <a:gd name="connsiteX12" fmla="*/ 4607987 w 4607987"/>
                      <a:gd name="connsiteY12" fmla="*/ 1828169 h 2437558"/>
                      <a:gd name="connsiteX13" fmla="*/ 4607987 w 4607987"/>
                      <a:gd name="connsiteY13" fmla="*/ 2437558 h 2437558"/>
                      <a:gd name="connsiteX14" fmla="*/ 4031989 w 4607987"/>
                      <a:gd name="connsiteY14" fmla="*/ 2437558 h 2437558"/>
                      <a:gd name="connsiteX15" fmla="*/ 3455990 w 4607987"/>
                      <a:gd name="connsiteY15" fmla="*/ 2437558 h 2437558"/>
                      <a:gd name="connsiteX16" fmla="*/ 2972152 w 4607987"/>
                      <a:gd name="connsiteY16" fmla="*/ 2437558 h 2437558"/>
                      <a:gd name="connsiteX17" fmla="*/ 2396153 w 4607987"/>
                      <a:gd name="connsiteY17" fmla="*/ 2437558 h 2437558"/>
                      <a:gd name="connsiteX18" fmla="*/ 1820155 w 4607987"/>
                      <a:gd name="connsiteY18" fmla="*/ 2437558 h 2437558"/>
                      <a:gd name="connsiteX19" fmla="*/ 1244156 w 4607987"/>
                      <a:gd name="connsiteY19" fmla="*/ 2437558 h 2437558"/>
                      <a:gd name="connsiteX20" fmla="*/ 668158 w 4607987"/>
                      <a:gd name="connsiteY20" fmla="*/ 2437558 h 2437558"/>
                      <a:gd name="connsiteX21" fmla="*/ 0 w 4607987"/>
                      <a:gd name="connsiteY21" fmla="*/ 2437558 h 2437558"/>
                      <a:gd name="connsiteX22" fmla="*/ 0 w 4607987"/>
                      <a:gd name="connsiteY22" fmla="*/ 1925671 h 2437558"/>
                      <a:gd name="connsiteX23" fmla="*/ 0 w 4607987"/>
                      <a:gd name="connsiteY23" fmla="*/ 1413784 h 2437558"/>
                      <a:gd name="connsiteX24" fmla="*/ 0 w 4607987"/>
                      <a:gd name="connsiteY24" fmla="*/ 901896 h 2437558"/>
                      <a:gd name="connsiteX25" fmla="*/ 0 w 4607987"/>
                      <a:gd name="connsiteY25" fmla="*/ 0 h 2437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607987" h="2437558" fill="none" extrusionOk="0">
                        <a:moveTo>
                          <a:pt x="0" y="0"/>
                        </a:moveTo>
                        <a:cubicBezTo>
                          <a:pt x="143246" y="-7779"/>
                          <a:pt x="377461" y="11406"/>
                          <a:pt x="622078" y="0"/>
                        </a:cubicBezTo>
                        <a:cubicBezTo>
                          <a:pt x="866695" y="-11406"/>
                          <a:pt x="938269" y="41734"/>
                          <a:pt x="1059837" y="0"/>
                        </a:cubicBezTo>
                        <a:cubicBezTo>
                          <a:pt x="1181405" y="-41734"/>
                          <a:pt x="1345770" y="15946"/>
                          <a:pt x="1589756" y="0"/>
                        </a:cubicBezTo>
                        <a:cubicBezTo>
                          <a:pt x="1833742" y="-15946"/>
                          <a:pt x="2021611" y="56945"/>
                          <a:pt x="2257914" y="0"/>
                        </a:cubicBezTo>
                        <a:cubicBezTo>
                          <a:pt x="2494217" y="-56945"/>
                          <a:pt x="2707387" y="56147"/>
                          <a:pt x="2833912" y="0"/>
                        </a:cubicBezTo>
                        <a:cubicBezTo>
                          <a:pt x="2960437" y="-56147"/>
                          <a:pt x="3263913" y="16082"/>
                          <a:pt x="3455990" y="0"/>
                        </a:cubicBezTo>
                        <a:cubicBezTo>
                          <a:pt x="3648067" y="-16082"/>
                          <a:pt x="3753588" y="26009"/>
                          <a:pt x="3985909" y="0"/>
                        </a:cubicBezTo>
                        <a:cubicBezTo>
                          <a:pt x="4218230" y="-26009"/>
                          <a:pt x="4381038" y="52541"/>
                          <a:pt x="4607987" y="0"/>
                        </a:cubicBezTo>
                        <a:cubicBezTo>
                          <a:pt x="4653348" y="237882"/>
                          <a:pt x="4601742" y="319678"/>
                          <a:pt x="4607987" y="536263"/>
                        </a:cubicBezTo>
                        <a:cubicBezTo>
                          <a:pt x="4614232" y="752848"/>
                          <a:pt x="4592301" y="837457"/>
                          <a:pt x="4607987" y="975023"/>
                        </a:cubicBezTo>
                        <a:cubicBezTo>
                          <a:pt x="4623673" y="1112589"/>
                          <a:pt x="4600583" y="1242381"/>
                          <a:pt x="4607987" y="1389408"/>
                        </a:cubicBezTo>
                        <a:cubicBezTo>
                          <a:pt x="4615391" y="1536436"/>
                          <a:pt x="4596602" y="1687267"/>
                          <a:pt x="4607987" y="1828169"/>
                        </a:cubicBezTo>
                        <a:cubicBezTo>
                          <a:pt x="4619372" y="1969071"/>
                          <a:pt x="4601708" y="2292429"/>
                          <a:pt x="4607987" y="2437558"/>
                        </a:cubicBezTo>
                        <a:cubicBezTo>
                          <a:pt x="4391689" y="2458436"/>
                          <a:pt x="4264990" y="2375085"/>
                          <a:pt x="4031989" y="2437558"/>
                        </a:cubicBezTo>
                        <a:cubicBezTo>
                          <a:pt x="3798988" y="2500031"/>
                          <a:pt x="3578579" y="2387046"/>
                          <a:pt x="3455990" y="2437558"/>
                        </a:cubicBezTo>
                        <a:cubicBezTo>
                          <a:pt x="3333401" y="2488070"/>
                          <a:pt x="3185811" y="2419983"/>
                          <a:pt x="2972152" y="2437558"/>
                        </a:cubicBezTo>
                        <a:cubicBezTo>
                          <a:pt x="2758493" y="2455133"/>
                          <a:pt x="2567563" y="2422214"/>
                          <a:pt x="2396153" y="2437558"/>
                        </a:cubicBezTo>
                        <a:cubicBezTo>
                          <a:pt x="2224743" y="2452902"/>
                          <a:pt x="2006392" y="2435016"/>
                          <a:pt x="1820155" y="2437558"/>
                        </a:cubicBezTo>
                        <a:cubicBezTo>
                          <a:pt x="1633918" y="2440100"/>
                          <a:pt x="1382148" y="2389949"/>
                          <a:pt x="1244156" y="2437558"/>
                        </a:cubicBezTo>
                        <a:cubicBezTo>
                          <a:pt x="1106164" y="2485167"/>
                          <a:pt x="809763" y="2406342"/>
                          <a:pt x="668158" y="2437558"/>
                        </a:cubicBezTo>
                        <a:cubicBezTo>
                          <a:pt x="526553" y="2468774"/>
                          <a:pt x="262028" y="2415361"/>
                          <a:pt x="0" y="2437558"/>
                        </a:cubicBezTo>
                        <a:cubicBezTo>
                          <a:pt x="-41721" y="2266826"/>
                          <a:pt x="48963" y="2077627"/>
                          <a:pt x="0" y="1925671"/>
                        </a:cubicBezTo>
                        <a:cubicBezTo>
                          <a:pt x="-48963" y="1773715"/>
                          <a:pt x="17440" y="1639281"/>
                          <a:pt x="0" y="1413784"/>
                        </a:cubicBezTo>
                        <a:cubicBezTo>
                          <a:pt x="-17440" y="1188287"/>
                          <a:pt x="38296" y="1127281"/>
                          <a:pt x="0" y="901896"/>
                        </a:cubicBezTo>
                        <a:cubicBezTo>
                          <a:pt x="-38296" y="676511"/>
                          <a:pt x="19210" y="433296"/>
                          <a:pt x="0" y="0"/>
                        </a:cubicBezTo>
                        <a:close/>
                      </a:path>
                      <a:path w="4607987" h="2437558" stroke="0" extrusionOk="0">
                        <a:moveTo>
                          <a:pt x="0" y="0"/>
                        </a:moveTo>
                        <a:cubicBezTo>
                          <a:pt x="205487" y="-49955"/>
                          <a:pt x="387142" y="24344"/>
                          <a:pt x="529919" y="0"/>
                        </a:cubicBezTo>
                        <a:cubicBezTo>
                          <a:pt x="672696" y="-24344"/>
                          <a:pt x="876576" y="52342"/>
                          <a:pt x="967677" y="0"/>
                        </a:cubicBezTo>
                        <a:cubicBezTo>
                          <a:pt x="1058778" y="-52342"/>
                          <a:pt x="1393174" y="22897"/>
                          <a:pt x="1635835" y="0"/>
                        </a:cubicBezTo>
                        <a:cubicBezTo>
                          <a:pt x="1878496" y="-22897"/>
                          <a:pt x="2024194" y="6646"/>
                          <a:pt x="2165754" y="0"/>
                        </a:cubicBezTo>
                        <a:cubicBezTo>
                          <a:pt x="2307314" y="-6646"/>
                          <a:pt x="2543839" y="33485"/>
                          <a:pt x="2695672" y="0"/>
                        </a:cubicBezTo>
                        <a:cubicBezTo>
                          <a:pt x="2847505" y="-33485"/>
                          <a:pt x="3058662" y="56622"/>
                          <a:pt x="3363831" y="0"/>
                        </a:cubicBezTo>
                        <a:cubicBezTo>
                          <a:pt x="3669000" y="-56622"/>
                          <a:pt x="3719636" y="36134"/>
                          <a:pt x="3847669" y="0"/>
                        </a:cubicBezTo>
                        <a:cubicBezTo>
                          <a:pt x="3975702" y="-36134"/>
                          <a:pt x="4277531" y="53062"/>
                          <a:pt x="4607987" y="0"/>
                        </a:cubicBezTo>
                        <a:cubicBezTo>
                          <a:pt x="4667984" y="137855"/>
                          <a:pt x="4561652" y="421297"/>
                          <a:pt x="4607987" y="536263"/>
                        </a:cubicBezTo>
                        <a:cubicBezTo>
                          <a:pt x="4654322" y="651229"/>
                          <a:pt x="4565720" y="832268"/>
                          <a:pt x="4607987" y="975023"/>
                        </a:cubicBezTo>
                        <a:cubicBezTo>
                          <a:pt x="4650254" y="1117778"/>
                          <a:pt x="4564493" y="1313550"/>
                          <a:pt x="4607987" y="1462535"/>
                        </a:cubicBezTo>
                        <a:cubicBezTo>
                          <a:pt x="4651481" y="1611520"/>
                          <a:pt x="4602871" y="1849415"/>
                          <a:pt x="4607987" y="1974422"/>
                        </a:cubicBezTo>
                        <a:cubicBezTo>
                          <a:pt x="4613103" y="2099429"/>
                          <a:pt x="4598642" y="2285358"/>
                          <a:pt x="4607987" y="2437558"/>
                        </a:cubicBezTo>
                        <a:cubicBezTo>
                          <a:pt x="4460644" y="2489778"/>
                          <a:pt x="4315522" y="2429984"/>
                          <a:pt x="4031989" y="2437558"/>
                        </a:cubicBezTo>
                        <a:cubicBezTo>
                          <a:pt x="3748456" y="2445132"/>
                          <a:pt x="3745277" y="2419829"/>
                          <a:pt x="3548150" y="2437558"/>
                        </a:cubicBezTo>
                        <a:cubicBezTo>
                          <a:pt x="3351023" y="2455287"/>
                          <a:pt x="3100567" y="2419471"/>
                          <a:pt x="2972152" y="2437558"/>
                        </a:cubicBezTo>
                        <a:cubicBezTo>
                          <a:pt x="2843737" y="2455645"/>
                          <a:pt x="2505443" y="2393748"/>
                          <a:pt x="2303994" y="2437558"/>
                        </a:cubicBezTo>
                        <a:cubicBezTo>
                          <a:pt x="2102545" y="2481368"/>
                          <a:pt x="1883626" y="2401373"/>
                          <a:pt x="1727995" y="2437558"/>
                        </a:cubicBezTo>
                        <a:cubicBezTo>
                          <a:pt x="1572364" y="2473743"/>
                          <a:pt x="1488136" y="2391265"/>
                          <a:pt x="1290236" y="2437558"/>
                        </a:cubicBezTo>
                        <a:cubicBezTo>
                          <a:pt x="1092336" y="2483851"/>
                          <a:pt x="963978" y="2391717"/>
                          <a:pt x="806398" y="2437558"/>
                        </a:cubicBezTo>
                        <a:cubicBezTo>
                          <a:pt x="648818" y="2483399"/>
                          <a:pt x="325242" y="2426084"/>
                          <a:pt x="0" y="2437558"/>
                        </a:cubicBezTo>
                        <a:cubicBezTo>
                          <a:pt x="-21438" y="2231090"/>
                          <a:pt x="53691" y="2083299"/>
                          <a:pt x="0" y="1950046"/>
                        </a:cubicBezTo>
                        <a:cubicBezTo>
                          <a:pt x="-53691" y="1816793"/>
                          <a:pt x="15233" y="1609052"/>
                          <a:pt x="0" y="1462535"/>
                        </a:cubicBezTo>
                        <a:cubicBezTo>
                          <a:pt x="-15233" y="1316018"/>
                          <a:pt x="40319" y="1139095"/>
                          <a:pt x="0" y="999399"/>
                        </a:cubicBezTo>
                        <a:cubicBezTo>
                          <a:pt x="-40319" y="859703"/>
                          <a:pt x="23057" y="747378"/>
                          <a:pt x="0" y="585014"/>
                        </a:cubicBezTo>
                        <a:cubicBezTo>
                          <a:pt x="-23057" y="422650"/>
                          <a:pt x="51401" y="1315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E6D5BC-2F86-575E-9993-AD54A45945A2}"/>
                  </a:ext>
                </a:extLst>
              </p:cNvPr>
              <p:cNvSpPr txBox="1"/>
              <p:nvPr/>
            </p:nvSpPr>
            <p:spPr>
              <a:xfrm>
                <a:off x="10133864" y="5213982"/>
                <a:ext cx="70757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L" sz="1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E6D5BC-2F86-575E-9993-AD54A4594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864" y="5213982"/>
                <a:ext cx="70757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870793F-D1B3-8453-B34D-D35D956D8F50}"/>
              </a:ext>
            </a:extLst>
          </p:cNvPr>
          <p:cNvSpPr/>
          <p:nvPr/>
        </p:nvSpPr>
        <p:spPr>
          <a:xfrm>
            <a:off x="8577944" y="5002580"/>
            <a:ext cx="2263491" cy="72567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05391D-3EEB-4A51-2FF7-41324D170E88}"/>
              </a:ext>
            </a:extLst>
          </p:cNvPr>
          <p:cNvCxnSpPr>
            <a:cxnSpLocks/>
          </p:cNvCxnSpPr>
          <p:nvPr/>
        </p:nvCxnSpPr>
        <p:spPr>
          <a:xfrm>
            <a:off x="8091625" y="3638847"/>
            <a:ext cx="1618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A41913-E308-ADDD-D58F-A4A53E16C8A9}"/>
              </a:ext>
            </a:extLst>
          </p:cNvPr>
          <p:cNvCxnSpPr>
            <a:cxnSpLocks/>
          </p:cNvCxnSpPr>
          <p:nvPr/>
        </p:nvCxnSpPr>
        <p:spPr>
          <a:xfrm>
            <a:off x="7481192" y="2940322"/>
            <a:ext cx="21652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B0B81A5-9A96-104E-F09A-B4E6C5125B19}"/>
              </a:ext>
            </a:extLst>
          </p:cNvPr>
          <p:cNvSpPr/>
          <p:nvPr/>
        </p:nvSpPr>
        <p:spPr>
          <a:xfrm>
            <a:off x="10585297" y="133346"/>
            <a:ext cx="1506022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1EEAC4-BBCB-51C2-4AA8-49CF8B3020C6}"/>
              </a:ext>
            </a:extLst>
          </p:cNvPr>
          <p:cNvSpPr/>
          <p:nvPr/>
        </p:nvSpPr>
        <p:spPr>
          <a:xfrm>
            <a:off x="9154123" y="133346"/>
            <a:ext cx="1112360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Opt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-Solver for P2</a:t>
            </a:r>
            <a:endParaRPr lang="en-IL" sz="1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FE901A-7C55-167D-248F-1D8B002C1E4D}"/>
              </a:ext>
            </a:extLst>
          </p:cNvPr>
          <p:cNvSpPr/>
          <p:nvPr/>
        </p:nvSpPr>
        <p:spPr>
          <a:xfrm>
            <a:off x="8995143" y="1"/>
            <a:ext cx="3196855" cy="971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EB9E40-07C2-DAD0-7359-E8B0136B33F4}"/>
                  </a:ext>
                </a:extLst>
              </p:cNvPr>
              <p:cNvSpPr txBox="1"/>
              <p:nvPr/>
            </p:nvSpPr>
            <p:spPr>
              <a:xfrm>
                <a:off x="10067559" y="199450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EB9E40-07C2-DAD0-7359-E8B0136B3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559" y="199450"/>
                <a:ext cx="682289" cy="6001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08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0C30E-25FB-1B88-F062-6E646BEEB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DEED946-7295-63D5-195A-A6F3A4E20021}"/>
              </a:ext>
            </a:extLst>
          </p:cNvPr>
          <p:cNvSpPr/>
          <p:nvPr/>
        </p:nvSpPr>
        <p:spPr>
          <a:xfrm>
            <a:off x="187228" y="2565022"/>
            <a:ext cx="6672200" cy="2081406"/>
          </a:xfrm>
          <a:prstGeom prst="rect">
            <a:avLst/>
          </a:prstGeom>
          <a:solidFill>
            <a:srgbClr val="FFF2C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40F3B2-E892-34AB-ACC4-BA16860255D0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7228" y="143621"/>
                <a:ext cx="7414540" cy="827703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-Weak Feasibility-Oracle for P1</a:t>
                </a:r>
                <a:endParaRPr lang="en-IL" sz="32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40F3B2-E892-34AB-ACC4-BA1686025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7228" y="143621"/>
                <a:ext cx="7414540" cy="827703"/>
              </a:xfrm>
              <a:blipFill>
                <a:blip r:embed="rId3"/>
                <a:stretch>
                  <a:fillRect l="-2138" b="-96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FE24C36-3C13-C1AC-5F2D-B967AC39F42E}"/>
              </a:ext>
            </a:extLst>
          </p:cNvPr>
          <p:cNvSpPr/>
          <p:nvPr/>
        </p:nvSpPr>
        <p:spPr>
          <a:xfrm>
            <a:off x="251107" y="1129175"/>
            <a:ext cx="11689790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7.1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0FB973-7F38-FEE9-9D4B-27F168865C9A}"/>
              </a:ext>
            </a:extLst>
          </p:cNvPr>
          <p:cNvSpPr/>
          <p:nvPr/>
        </p:nvSpPr>
        <p:spPr>
          <a:xfrm>
            <a:off x="251105" y="1592988"/>
            <a:ext cx="11689790" cy="7256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3FD1694-D18A-ECA3-E414-3CC458064A45}"/>
                  </a:ext>
                </a:extLst>
              </p:cNvPr>
              <p:cNvSpPr txBox="1"/>
              <p:nvPr/>
            </p:nvSpPr>
            <p:spPr>
              <a:xfrm>
                <a:off x="349564" y="1718245"/>
                <a:ext cx="11385236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-Approx-Optimal Solver for P2	 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⇒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	       </a:t>
                </a:r>
                <a:r>
                  <a:rPr lang="en-US" dirty="0"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 Rounded MT Bold" panose="020F0704030504030204" pitchFamily="34" charset="0"/>
                  </a:rPr>
                  <a:t>-Weak Feasibility-Oracle for P1</a:t>
                </a:r>
                <a:endParaRPr lang="en-IL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3FD1694-D18A-ECA3-E414-3CC458064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4" y="1718245"/>
                <a:ext cx="11385236" cy="528543"/>
              </a:xfrm>
              <a:prstGeom prst="rect">
                <a:avLst/>
              </a:prstGeom>
              <a:blipFill>
                <a:blip r:embed="rId4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A389F09-7586-655C-E661-88BF30C3F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907" y="2565022"/>
            <a:ext cx="4607987" cy="2437558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07987"/>
                      <a:gd name="connsiteY0" fmla="*/ 0 h 2437558"/>
                      <a:gd name="connsiteX1" fmla="*/ 622078 w 4607987"/>
                      <a:gd name="connsiteY1" fmla="*/ 0 h 2437558"/>
                      <a:gd name="connsiteX2" fmla="*/ 1059837 w 4607987"/>
                      <a:gd name="connsiteY2" fmla="*/ 0 h 2437558"/>
                      <a:gd name="connsiteX3" fmla="*/ 1589756 w 4607987"/>
                      <a:gd name="connsiteY3" fmla="*/ 0 h 2437558"/>
                      <a:gd name="connsiteX4" fmla="*/ 2257914 w 4607987"/>
                      <a:gd name="connsiteY4" fmla="*/ 0 h 2437558"/>
                      <a:gd name="connsiteX5" fmla="*/ 2833912 w 4607987"/>
                      <a:gd name="connsiteY5" fmla="*/ 0 h 2437558"/>
                      <a:gd name="connsiteX6" fmla="*/ 3455990 w 4607987"/>
                      <a:gd name="connsiteY6" fmla="*/ 0 h 2437558"/>
                      <a:gd name="connsiteX7" fmla="*/ 3985909 w 4607987"/>
                      <a:gd name="connsiteY7" fmla="*/ 0 h 2437558"/>
                      <a:gd name="connsiteX8" fmla="*/ 4607987 w 4607987"/>
                      <a:gd name="connsiteY8" fmla="*/ 0 h 2437558"/>
                      <a:gd name="connsiteX9" fmla="*/ 4607987 w 4607987"/>
                      <a:gd name="connsiteY9" fmla="*/ 536263 h 2437558"/>
                      <a:gd name="connsiteX10" fmla="*/ 4607987 w 4607987"/>
                      <a:gd name="connsiteY10" fmla="*/ 975023 h 2437558"/>
                      <a:gd name="connsiteX11" fmla="*/ 4607987 w 4607987"/>
                      <a:gd name="connsiteY11" fmla="*/ 1389408 h 2437558"/>
                      <a:gd name="connsiteX12" fmla="*/ 4607987 w 4607987"/>
                      <a:gd name="connsiteY12" fmla="*/ 1828169 h 2437558"/>
                      <a:gd name="connsiteX13" fmla="*/ 4607987 w 4607987"/>
                      <a:gd name="connsiteY13" fmla="*/ 2437558 h 2437558"/>
                      <a:gd name="connsiteX14" fmla="*/ 4031989 w 4607987"/>
                      <a:gd name="connsiteY14" fmla="*/ 2437558 h 2437558"/>
                      <a:gd name="connsiteX15" fmla="*/ 3455990 w 4607987"/>
                      <a:gd name="connsiteY15" fmla="*/ 2437558 h 2437558"/>
                      <a:gd name="connsiteX16" fmla="*/ 2972152 w 4607987"/>
                      <a:gd name="connsiteY16" fmla="*/ 2437558 h 2437558"/>
                      <a:gd name="connsiteX17" fmla="*/ 2396153 w 4607987"/>
                      <a:gd name="connsiteY17" fmla="*/ 2437558 h 2437558"/>
                      <a:gd name="connsiteX18" fmla="*/ 1820155 w 4607987"/>
                      <a:gd name="connsiteY18" fmla="*/ 2437558 h 2437558"/>
                      <a:gd name="connsiteX19" fmla="*/ 1244156 w 4607987"/>
                      <a:gd name="connsiteY19" fmla="*/ 2437558 h 2437558"/>
                      <a:gd name="connsiteX20" fmla="*/ 668158 w 4607987"/>
                      <a:gd name="connsiteY20" fmla="*/ 2437558 h 2437558"/>
                      <a:gd name="connsiteX21" fmla="*/ 0 w 4607987"/>
                      <a:gd name="connsiteY21" fmla="*/ 2437558 h 2437558"/>
                      <a:gd name="connsiteX22" fmla="*/ 0 w 4607987"/>
                      <a:gd name="connsiteY22" fmla="*/ 1925671 h 2437558"/>
                      <a:gd name="connsiteX23" fmla="*/ 0 w 4607987"/>
                      <a:gd name="connsiteY23" fmla="*/ 1413784 h 2437558"/>
                      <a:gd name="connsiteX24" fmla="*/ 0 w 4607987"/>
                      <a:gd name="connsiteY24" fmla="*/ 901896 h 2437558"/>
                      <a:gd name="connsiteX25" fmla="*/ 0 w 4607987"/>
                      <a:gd name="connsiteY25" fmla="*/ 0 h 2437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607987" h="2437558" fill="none" extrusionOk="0">
                        <a:moveTo>
                          <a:pt x="0" y="0"/>
                        </a:moveTo>
                        <a:cubicBezTo>
                          <a:pt x="143246" y="-7779"/>
                          <a:pt x="377461" y="11406"/>
                          <a:pt x="622078" y="0"/>
                        </a:cubicBezTo>
                        <a:cubicBezTo>
                          <a:pt x="866695" y="-11406"/>
                          <a:pt x="938269" y="41734"/>
                          <a:pt x="1059837" y="0"/>
                        </a:cubicBezTo>
                        <a:cubicBezTo>
                          <a:pt x="1181405" y="-41734"/>
                          <a:pt x="1345770" y="15946"/>
                          <a:pt x="1589756" y="0"/>
                        </a:cubicBezTo>
                        <a:cubicBezTo>
                          <a:pt x="1833742" y="-15946"/>
                          <a:pt x="2021611" y="56945"/>
                          <a:pt x="2257914" y="0"/>
                        </a:cubicBezTo>
                        <a:cubicBezTo>
                          <a:pt x="2494217" y="-56945"/>
                          <a:pt x="2707387" y="56147"/>
                          <a:pt x="2833912" y="0"/>
                        </a:cubicBezTo>
                        <a:cubicBezTo>
                          <a:pt x="2960437" y="-56147"/>
                          <a:pt x="3263913" y="16082"/>
                          <a:pt x="3455990" y="0"/>
                        </a:cubicBezTo>
                        <a:cubicBezTo>
                          <a:pt x="3648067" y="-16082"/>
                          <a:pt x="3753588" y="26009"/>
                          <a:pt x="3985909" y="0"/>
                        </a:cubicBezTo>
                        <a:cubicBezTo>
                          <a:pt x="4218230" y="-26009"/>
                          <a:pt x="4381038" y="52541"/>
                          <a:pt x="4607987" y="0"/>
                        </a:cubicBezTo>
                        <a:cubicBezTo>
                          <a:pt x="4653348" y="237882"/>
                          <a:pt x="4601742" y="319678"/>
                          <a:pt x="4607987" y="536263"/>
                        </a:cubicBezTo>
                        <a:cubicBezTo>
                          <a:pt x="4614232" y="752848"/>
                          <a:pt x="4592301" y="837457"/>
                          <a:pt x="4607987" y="975023"/>
                        </a:cubicBezTo>
                        <a:cubicBezTo>
                          <a:pt x="4623673" y="1112589"/>
                          <a:pt x="4600583" y="1242381"/>
                          <a:pt x="4607987" y="1389408"/>
                        </a:cubicBezTo>
                        <a:cubicBezTo>
                          <a:pt x="4615391" y="1536436"/>
                          <a:pt x="4596602" y="1687267"/>
                          <a:pt x="4607987" y="1828169"/>
                        </a:cubicBezTo>
                        <a:cubicBezTo>
                          <a:pt x="4619372" y="1969071"/>
                          <a:pt x="4601708" y="2292429"/>
                          <a:pt x="4607987" y="2437558"/>
                        </a:cubicBezTo>
                        <a:cubicBezTo>
                          <a:pt x="4391689" y="2458436"/>
                          <a:pt x="4264990" y="2375085"/>
                          <a:pt x="4031989" y="2437558"/>
                        </a:cubicBezTo>
                        <a:cubicBezTo>
                          <a:pt x="3798988" y="2500031"/>
                          <a:pt x="3578579" y="2387046"/>
                          <a:pt x="3455990" y="2437558"/>
                        </a:cubicBezTo>
                        <a:cubicBezTo>
                          <a:pt x="3333401" y="2488070"/>
                          <a:pt x="3185811" y="2419983"/>
                          <a:pt x="2972152" y="2437558"/>
                        </a:cubicBezTo>
                        <a:cubicBezTo>
                          <a:pt x="2758493" y="2455133"/>
                          <a:pt x="2567563" y="2422214"/>
                          <a:pt x="2396153" y="2437558"/>
                        </a:cubicBezTo>
                        <a:cubicBezTo>
                          <a:pt x="2224743" y="2452902"/>
                          <a:pt x="2006392" y="2435016"/>
                          <a:pt x="1820155" y="2437558"/>
                        </a:cubicBezTo>
                        <a:cubicBezTo>
                          <a:pt x="1633918" y="2440100"/>
                          <a:pt x="1382148" y="2389949"/>
                          <a:pt x="1244156" y="2437558"/>
                        </a:cubicBezTo>
                        <a:cubicBezTo>
                          <a:pt x="1106164" y="2485167"/>
                          <a:pt x="809763" y="2406342"/>
                          <a:pt x="668158" y="2437558"/>
                        </a:cubicBezTo>
                        <a:cubicBezTo>
                          <a:pt x="526553" y="2468774"/>
                          <a:pt x="262028" y="2415361"/>
                          <a:pt x="0" y="2437558"/>
                        </a:cubicBezTo>
                        <a:cubicBezTo>
                          <a:pt x="-41721" y="2266826"/>
                          <a:pt x="48963" y="2077627"/>
                          <a:pt x="0" y="1925671"/>
                        </a:cubicBezTo>
                        <a:cubicBezTo>
                          <a:pt x="-48963" y="1773715"/>
                          <a:pt x="17440" y="1639281"/>
                          <a:pt x="0" y="1413784"/>
                        </a:cubicBezTo>
                        <a:cubicBezTo>
                          <a:pt x="-17440" y="1188287"/>
                          <a:pt x="38296" y="1127281"/>
                          <a:pt x="0" y="901896"/>
                        </a:cubicBezTo>
                        <a:cubicBezTo>
                          <a:pt x="-38296" y="676511"/>
                          <a:pt x="19210" y="433296"/>
                          <a:pt x="0" y="0"/>
                        </a:cubicBezTo>
                        <a:close/>
                      </a:path>
                      <a:path w="4607987" h="2437558" stroke="0" extrusionOk="0">
                        <a:moveTo>
                          <a:pt x="0" y="0"/>
                        </a:moveTo>
                        <a:cubicBezTo>
                          <a:pt x="205487" y="-49955"/>
                          <a:pt x="387142" y="24344"/>
                          <a:pt x="529919" y="0"/>
                        </a:cubicBezTo>
                        <a:cubicBezTo>
                          <a:pt x="672696" y="-24344"/>
                          <a:pt x="876576" y="52342"/>
                          <a:pt x="967677" y="0"/>
                        </a:cubicBezTo>
                        <a:cubicBezTo>
                          <a:pt x="1058778" y="-52342"/>
                          <a:pt x="1393174" y="22897"/>
                          <a:pt x="1635835" y="0"/>
                        </a:cubicBezTo>
                        <a:cubicBezTo>
                          <a:pt x="1878496" y="-22897"/>
                          <a:pt x="2024194" y="6646"/>
                          <a:pt x="2165754" y="0"/>
                        </a:cubicBezTo>
                        <a:cubicBezTo>
                          <a:pt x="2307314" y="-6646"/>
                          <a:pt x="2543839" y="33485"/>
                          <a:pt x="2695672" y="0"/>
                        </a:cubicBezTo>
                        <a:cubicBezTo>
                          <a:pt x="2847505" y="-33485"/>
                          <a:pt x="3058662" y="56622"/>
                          <a:pt x="3363831" y="0"/>
                        </a:cubicBezTo>
                        <a:cubicBezTo>
                          <a:pt x="3669000" y="-56622"/>
                          <a:pt x="3719636" y="36134"/>
                          <a:pt x="3847669" y="0"/>
                        </a:cubicBezTo>
                        <a:cubicBezTo>
                          <a:pt x="3975702" y="-36134"/>
                          <a:pt x="4277531" y="53062"/>
                          <a:pt x="4607987" y="0"/>
                        </a:cubicBezTo>
                        <a:cubicBezTo>
                          <a:pt x="4667984" y="137855"/>
                          <a:pt x="4561652" y="421297"/>
                          <a:pt x="4607987" y="536263"/>
                        </a:cubicBezTo>
                        <a:cubicBezTo>
                          <a:pt x="4654322" y="651229"/>
                          <a:pt x="4565720" y="832268"/>
                          <a:pt x="4607987" y="975023"/>
                        </a:cubicBezTo>
                        <a:cubicBezTo>
                          <a:pt x="4650254" y="1117778"/>
                          <a:pt x="4564493" y="1313550"/>
                          <a:pt x="4607987" y="1462535"/>
                        </a:cubicBezTo>
                        <a:cubicBezTo>
                          <a:pt x="4651481" y="1611520"/>
                          <a:pt x="4602871" y="1849415"/>
                          <a:pt x="4607987" y="1974422"/>
                        </a:cubicBezTo>
                        <a:cubicBezTo>
                          <a:pt x="4613103" y="2099429"/>
                          <a:pt x="4598642" y="2285358"/>
                          <a:pt x="4607987" y="2437558"/>
                        </a:cubicBezTo>
                        <a:cubicBezTo>
                          <a:pt x="4460644" y="2489778"/>
                          <a:pt x="4315522" y="2429984"/>
                          <a:pt x="4031989" y="2437558"/>
                        </a:cubicBezTo>
                        <a:cubicBezTo>
                          <a:pt x="3748456" y="2445132"/>
                          <a:pt x="3745277" y="2419829"/>
                          <a:pt x="3548150" y="2437558"/>
                        </a:cubicBezTo>
                        <a:cubicBezTo>
                          <a:pt x="3351023" y="2455287"/>
                          <a:pt x="3100567" y="2419471"/>
                          <a:pt x="2972152" y="2437558"/>
                        </a:cubicBezTo>
                        <a:cubicBezTo>
                          <a:pt x="2843737" y="2455645"/>
                          <a:pt x="2505443" y="2393748"/>
                          <a:pt x="2303994" y="2437558"/>
                        </a:cubicBezTo>
                        <a:cubicBezTo>
                          <a:pt x="2102545" y="2481368"/>
                          <a:pt x="1883626" y="2401373"/>
                          <a:pt x="1727995" y="2437558"/>
                        </a:cubicBezTo>
                        <a:cubicBezTo>
                          <a:pt x="1572364" y="2473743"/>
                          <a:pt x="1488136" y="2391265"/>
                          <a:pt x="1290236" y="2437558"/>
                        </a:cubicBezTo>
                        <a:cubicBezTo>
                          <a:pt x="1092336" y="2483851"/>
                          <a:pt x="963978" y="2391717"/>
                          <a:pt x="806398" y="2437558"/>
                        </a:cubicBezTo>
                        <a:cubicBezTo>
                          <a:pt x="648818" y="2483399"/>
                          <a:pt x="325242" y="2426084"/>
                          <a:pt x="0" y="2437558"/>
                        </a:cubicBezTo>
                        <a:cubicBezTo>
                          <a:pt x="-21438" y="2231090"/>
                          <a:pt x="53691" y="2083299"/>
                          <a:pt x="0" y="1950046"/>
                        </a:cubicBezTo>
                        <a:cubicBezTo>
                          <a:pt x="-53691" y="1816793"/>
                          <a:pt x="15233" y="1609052"/>
                          <a:pt x="0" y="1462535"/>
                        </a:cubicBezTo>
                        <a:cubicBezTo>
                          <a:pt x="-15233" y="1316018"/>
                          <a:pt x="40319" y="1139095"/>
                          <a:pt x="0" y="999399"/>
                        </a:cubicBezTo>
                        <a:cubicBezTo>
                          <a:pt x="-40319" y="859703"/>
                          <a:pt x="23057" y="747378"/>
                          <a:pt x="0" y="585014"/>
                        </a:cubicBezTo>
                        <a:cubicBezTo>
                          <a:pt x="-23057" y="422650"/>
                          <a:pt x="51401" y="1315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F0C7F3-F144-1AB4-66DE-C88F8FDA0B86}"/>
              </a:ext>
            </a:extLst>
          </p:cNvPr>
          <p:cNvCxnSpPr/>
          <p:nvPr/>
        </p:nvCxnSpPr>
        <p:spPr>
          <a:xfrm>
            <a:off x="3755571" y="2166257"/>
            <a:ext cx="0" cy="387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D345725-2BFB-12B7-B6B2-27619AD74D86}"/>
                  </a:ext>
                </a:extLst>
              </p:cNvPr>
              <p:cNvSpPr/>
              <p:nvPr/>
            </p:nvSpPr>
            <p:spPr>
              <a:xfrm>
                <a:off x="251106" y="2565022"/>
                <a:ext cx="6672208" cy="24375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P2 is derived from P1 and a </a:t>
                </a:r>
                <a:r>
                  <a:rPr lang="en-US" u="sng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candidate</a:t>
                </a: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objective-value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:</a:t>
                </a:r>
              </a:p>
              <a:p>
                <a:pPr marL="342900" indent="-3429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Remove the objective function </a:t>
                </a:r>
              </a:p>
              <a:p>
                <a:pPr marL="342900" indent="-3429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Add a constraint to ensure that the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marL="342900" indent="-3429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Remove Constraint (P1.1)</a:t>
                </a:r>
              </a:p>
              <a:p>
                <a:pPr marL="342900" indent="-3429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Add new obj:  minimize the sum of probabilities</a:t>
                </a:r>
              </a:p>
              <a:p>
                <a:pPr>
                  <a:spcBef>
                    <a:spcPts val="1200"/>
                  </a:spcBef>
                </a:pPr>
                <a:endParaRPr 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D345725-2BFB-12B7-B6B2-27619AD74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06" y="2565022"/>
                <a:ext cx="6672208" cy="2437558"/>
              </a:xfrm>
              <a:prstGeom prst="rect">
                <a:avLst/>
              </a:prstGeom>
              <a:blipFill>
                <a:blip r:embed="rId6"/>
                <a:stretch>
                  <a:fillRect l="-731" t="-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DE53F9B-0607-3A8D-2BA9-011869BC63D1}"/>
              </a:ext>
            </a:extLst>
          </p:cNvPr>
          <p:cNvSpPr/>
          <p:nvPr/>
        </p:nvSpPr>
        <p:spPr>
          <a:xfrm>
            <a:off x="7332904" y="2565022"/>
            <a:ext cx="4607987" cy="34003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20235D-E85A-CBFD-DAA3-88C30219E6D6}"/>
              </a:ext>
            </a:extLst>
          </p:cNvPr>
          <p:cNvCxnSpPr>
            <a:cxnSpLocks/>
          </p:cNvCxnSpPr>
          <p:nvPr/>
        </p:nvCxnSpPr>
        <p:spPr>
          <a:xfrm>
            <a:off x="7601768" y="2940322"/>
            <a:ext cx="21079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4D1C5AE-FC05-35A7-04E2-4EB8D1E544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680" r="48884" b="70230"/>
          <a:stretch/>
        </p:blipFill>
        <p:spPr>
          <a:xfrm>
            <a:off x="8675178" y="5003155"/>
            <a:ext cx="1632857" cy="725670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07987"/>
                      <a:gd name="connsiteY0" fmla="*/ 0 h 2437558"/>
                      <a:gd name="connsiteX1" fmla="*/ 622078 w 4607987"/>
                      <a:gd name="connsiteY1" fmla="*/ 0 h 2437558"/>
                      <a:gd name="connsiteX2" fmla="*/ 1059837 w 4607987"/>
                      <a:gd name="connsiteY2" fmla="*/ 0 h 2437558"/>
                      <a:gd name="connsiteX3" fmla="*/ 1589756 w 4607987"/>
                      <a:gd name="connsiteY3" fmla="*/ 0 h 2437558"/>
                      <a:gd name="connsiteX4" fmla="*/ 2257914 w 4607987"/>
                      <a:gd name="connsiteY4" fmla="*/ 0 h 2437558"/>
                      <a:gd name="connsiteX5" fmla="*/ 2833912 w 4607987"/>
                      <a:gd name="connsiteY5" fmla="*/ 0 h 2437558"/>
                      <a:gd name="connsiteX6" fmla="*/ 3455990 w 4607987"/>
                      <a:gd name="connsiteY6" fmla="*/ 0 h 2437558"/>
                      <a:gd name="connsiteX7" fmla="*/ 3985909 w 4607987"/>
                      <a:gd name="connsiteY7" fmla="*/ 0 h 2437558"/>
                      <a:gd name="connsiteX8" fmla="*/ 4607987 w 4607987"/>
                      <a:gd name="connsiteY8" fmla="*/ 0 h 2437558"/>
                      <a:gd name="connsiteX9" fmla="*/ 4607987 w 4607987"/>
                      <a:gd name="connsiteY9" fmla="*/ 536263 h 2437558"/>
                      <a:gd name="connsiteX10" fmla="*/ 4607987 w 4607987"/>
                      <a:gd name="connsiteY10" fmla="*/ 975023 h 2437558"/>
                      <a:gd name="connsiteX11" fmla="*/ 4607987 w 4607987"/>
                      <a:gd name="connsiteY11" fmla="*/ 1389408 h 2437558"/>
                      <a:gd name="connsiteX12" fmla="*/ 4607987 w 4607987"/>
                      <a:gd name="connsiteY12" fmla="*/ 1828169 h 2437558"/>
                      <a:gd name="connsiteX13" fmla="*/ 4607987 w 4607987"/>
                      <a:gd name="connsiteY13" fmla="*/ 2437558 h 2437558"/>
                      <a:gd name="connsiteX14" fmla="*/ 4031989 w 4607987"/>
                      <a:gd name="connsiteY14" fmla="*/ 2437558 h 2437558"/>
                      <a:gd name="connsiteX15" fmla="*/ 3455990 w 4607987"/>
                      <a:gd name="connsiteY15" fmla="*/ 2437558 h 2437558"/>
                      <a:gd name="connsiteX16" fmla="*/ 2972152 w 4607987"/>
                      <a:gd name="connsiteY16" fmla="*/ 2437558 h 2437558"/>
                      <a:gd name="connsiteX17" fmla="*/ 2396153 w 4607987"/>
                      <a:gd name="connsiteY17" fmla="*/ 2437558 h 2437558"/>
                      <a:gd name="connsiteX18" fmla="*/ 1820155 w 4607987"/>
                      <a:gd name="connsiteY18" fmla="*/ 2437558 h 2437558"/>
                      <a:gd name="connsiteX19" fmla="*/ 1244156 w 4607987"/>
                      <a:gd name="connsiteY19" fmla="*/ 2437558 h 2437558"/>
                      <a:gd name="connsiteX20" fmla="*/ 668158 w 4607987"/>
                      <a:gd name="connsiteY20" fmla="*/ 2437558 h 2437558"/>
                      <a:gd name="connsiteX21" fmla="*/ 0 w 4607987"/>
                      <a:gd name="connsiteY21" fmla="*/ 2437558 h 2437558"/>
                      <a:gd name="connsiteX22" fmla="*/ 0 w 4607987"/>
                      <a:gd name="connsiteY22" fmla="*/ 1925671 h 2437558"/>
                      <a:gd name="connsiteX23" fmla="*/ 0 w 4607987"/>
                      <a:gd name="connsiteY23" fmla="*/ 1413784 h 2437558"/>
                      <a:gd name="connsiteX24" fmla="*/ 0 w 4607987"/>
                      <a:gd name="connsiteY24" fmla="*/ 901896 h 2437558"/>
                      <a:gd name="connsiteX25" fmla="*/ 0 w 4607987"/>
                      <a:gd name="connsiteY25" fmla="*/ 0 h 2437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607987" h="2437558" fill="none" extrusionOk="0">
                        <a:moveTo>
                          <a:pt x="0" y="0"/>
                        </a:moveTo>
                        <a:cubicBezTo>
                          <a:pt x="143246" y="-7779"/>
                          <a:pt x="377461" y="11406"/>
                          <a:pt x="622078" y="0"/>
                        </a:cubicBezTo>
                        <a:cubicBezTo>
                          <a:pt x="866695" y="-11406"/>
                          <a:pt x="938269" y="41734"/>
                          <a:pt x="1059837" y="0"/>
                        </a:cubicBezTo>
                        <a:cubicBezTo>
                          <a:pt x="1181405" y="-41734"/>
                          <a:pt x="1345770" y="15946"/>
                          <a:pt x="1589756" y="0"/>
                        </a:cubicBezTo>
                        <a:cubicBezTo>
                          <a:pt x="1833742" y="-15946"/>
                          <a:pt x="2021611" y="56945"/>
                          <a:pt x="2257914" y="0"/>
                        </a:cubicBezTo>
                        <a:cubicBezTo>
                          <a:pt x="2494217" y="-56945"/>
                          <a:pt x="2707387" y="56147"/>
                          <a:pt x="2833912" y="0"/>
                        </a:cubicBezTo>
                        <a:cubicBezTo>
                          <a:pt x="2960437" y="-56147"/>
                          <a:pt x="3263913" y="16082"/>
                          <a:pt x="3455990" y="0"/>
                        </a:cubicBezTo>
                        <a:cubicBezTo>
                          <a:pt x="3648067" y="-16082"/>
                          <a:pt x="3753588" y="26009"/>
                          <a:pt x="3985909" y="0"/>
                        </a:cubicBezTo>
                        <a:cubicBezTo>
                          <a:pt x="4218230" y="-26009"/>
                          <a:pt x="4381038" y="52541"/>
                          <a:pt x="4607987" y="0"/>
                        </a:cubicBezTo>
                        <a:cubicBezTo>
                          <a:pt x="4653348" y="237882"/>
                          <a:pt x="4601742" y="319678"/>
                          <a:pt x="4607987" y="536263"/>
                        </a:cubicBezTo>
                        <a:cubicBezTo>
                          <a:pt x="4614232" y="752848"/>
                          <a:pt x="4592301" y="837457"/>
                          <a:pt x="4607987" y="975023"/>
                        </a:cubicBezTo>
                        <a:cubicBezTo>
                          <a:pt x="4623673" y="1112589"/>
                          <a:pt x="4600583" y="1242381"/>
                          <a:pt x="4607987" y="1389408"/>
                        </a:cubicBezTo>
                        <a:cubicBezTo>
                          <a:pt x="4615391" y="1536436"/>
                          <a:pt x="4596602" y="1687267"/>
                          <a:pt x="4607987" y="1828169"/>
                        </a:cubicBezTo>
                        <a:cubicBezTo>
                          <a:pt x="4619372" y="1969071"/>
                          <a:pt x="4601708" y="2292429"/>
                          <a:pt x="4607987" y="2437558"/>
                        </a:cubicBezTo>
                        <a:cubicBezTo>
                          <a:pt x="4391689" y="2458436"/>
                          <a:pt x="4264990" y="2375085"/>
                          <a:pt x="4031989" y="2437558"/>
                        </a:cubicBezTo>
                        <a:cubicBezTo>
                          <a:pt x="3798988" y="2500031"/>
                          <a:pt x="3578579" y="2387046"/>
                          <a:pt x="3455990" y="2437558"/>
                        </a:cubicBezTo>
                        <a:cubicBezTo>
                          <a:pt x="3333401" y="2488070"/>
                          <a:pt x="3185811" y="2419983"/>
                          <a:pt x="2972152" y="2437558"/>
                        </a:cubicBezTo>
                        <a:cubicBezTo>
                          <a:pt x="2758493" y="2455133"/>
                          <a:pt x="2567563" y="2422214"/>
                          <a:pt x="2396153" y="2437558"/>
                        </a:cubicBezTo>
                        <a:cubicBezTo>
                          <a:pt x="2224743" y="2452902"/>
                          <a:pt x="2006392" y="2435016"/>
                          <a:pt x="1820155" y="2437558"/>
                        </a:cubicBezTo>
                        <a:cubicBezTo>
                          <a:pt x="1633918" y="2440100"/>
                          <a:pt x="1382148" y="2389949"/>
                          <a:pt x="1244156" y="2437558"/>
                        </a:cubicBezTo>
                        <a:cubicBezTo>
                          <a:pt x="1106164" y="2485167"/>
                          <a:pt x="809763" y="2406342"/>
                          <a:pt x="668158" y="2437558"/>
                        </a:cubicBezTo>
                        <a:cubicBezTo>
                          <a:pt x="526553" y="2468774"/>
                          <a:pt x="262028" y="2415361"/>
                          <a:pt x="0" y="2437558"/>
                        </a:cubicBezTo>
                        <a:cubicBezTo>
                          <a:pt x="-41721" y="2266826"/>
                          <a:pt x="48963" y="2077627"/>
                          <a:pt x="0" y="1925671"/>
                        </a:cubicBezTo>
                        <a:cubicBezTo>
                          <a:pt x="-48963" y="1773715"/>
                          <a:pt x="17440" y="1639281"/>
                          <a:pt x="0" y="1413784"/>
                        </a:cubicBezTo>
                        <a:cubicBezTo>
                          <a:pt x="-17440" y="1188287"/>
                          <a:pt x="38296" y="1127281"/>
                          <a:pt x="0" y="901896"/>
                        </a:cubicBezTo>
                        <a:cubicBezTo>
                          <a:pt x="-38296" y="676511"/>
                          <a:pt x="19210" y="433296"/>
                          <a:pt x="0" y="0"/>
                        </a:cubicBezTo>
                        <a:close/>
                      </a:path>
                      <a:path w="4607987" h="2437558" stroke="0" extrusionOk="0">
                        <a:moveTo>
                          <a:pt x="0" y="0"/>
                        </a:moveTo>
                        <a:cubicBezTo>
                          <a:pt x="205487" y="-49955"/>
                          <a:pt x="387142" y="24344"/>
                          <a:pt x="529919" y="0"/>
                        </a:cubicBezTo>
                        <a:cubicBezTo>
                          <a:pt x="672696" y="-24344"/>
                          <a:pt x="876576" y="52342"/>
                          <a:pt x="967677" y="0"/>
                        </a:cubicBezTo>
                        <a:cubicBezTo>
                          <a:pt x="1058778" y="-52342"/>
                          <a:pt x="1393174" y="22897"/>
                          <a:pt x="1635835" y="0"/>
                        </a:cubicBezTo>
                        <a:cubicBezTo>
                          <a:pt x="1878496" y="-22897"/>
                          <a:pt x="2024194" y="6646"/>
                          <a:pt x="2165754" y="0"/>
                        </a:cubicBezTo>
                        <a:cubicBezTo>
                          <a:pt x="2307314" y="-6646"/>
                          <a:pt x="2543839" y="33485"/>
                          <a:pt x="2695672" y="0"/>
                        </a:cubicBezTo>
                        <a:cubicBezTo>
                          <a:pt x="2847505" y="-33485"/>
                          <a:pt x="3058662" y="56622"/>
                          <a:pt x="3363831" y="0"/>
                        </a:cubicBezTo>
                        <a:cubicBezTo>
                          <a:pt x="3669000" y="-56622"/>
                          <a:pt x="3719636" y="36134"/>
                          <a:pt x="3847669" y="0"/>
                        </a:cubicBezTo>
                        <a:cubicBezTo>
                          <a:pt x="3975702" y="-36134"/>
                          <a:pt x="4277531" y="53062"/>
                          <a:pt x="4607987" y="0"/>
                        </a:cubicBezTo>
                        <a:cubicBezTo>
                          <a:pt x="4667984" y="137855"/>
                          <a:pt x="4561652" y="421297"/>
                          <a:pt x="4607987" y="536263"/>
                        </a:cubicBezTo>
                        <a:cubicBezTo>
                          <a:pt x="4654322" y="651229"/>
                          <a:pt x="4565720" y="832268"/>
                          <a:pt x="4607987" y="975023"/>
                        </a:cubicBezTo>
                        <a:cubicBezTo>
                          <a:pt x="4650254" y="1117778"/>
                          <a:pt x="4564493" y="1313550"/>
                          <a:pt x="4607987" y="1462535"/>
                        </a:cubicBezTo>
                        <a:cubicBezTo>
                          <a:pt x="4651481" y="1611520"/>
                          <a:pt x="4602871" y="1849415"/>
                          <a:pt x="4607987" y="1974422"/>
                        </a:cubicBezTo>
                        <a:cubicBezTo>
                          <a:pt x="4613103" y="2099429"/>
                          <a:pt x="4598642" y="2285358"/>
                          <a:pt x="4607987" y="2437558"/>
                        </a:cubicBezTo>
                        <a:cubicBezTo>
                          <a:pt x="4460644" y="2489778"/>
                          <a:pt x="4315522" y="2429984"/>
                          <a:pt x="4031989" y="2437558"/>
                        </a:cubicBezTo>
                        <a:cubicBezTo>
                          <a:pt x="3748456" y="2445132"/>
                          <a:pt x="3745277" y="2419829"/>
                          <a:pt x="3548150" y="2437558"/>
                        </a:cubicBezTo>
                        <a:cubicBezTo>
                          <a:pt x="3351023" y="2455287"/>
                          <a:pt x="3100567" y="2419471"/>
                          <a:pt x="2972152" y="2437558"/>
                        </a:cubicBezTo>
                        <a:cubicBezTo>
                          <a:pt x="2843737" y="2455645"/>
                          <a:pt x="2505443" y="2393748"/>
                          <a:pt x="2303994" y="2437558"/>
                        </a:cubicBezTo>
                        <a:cubicBezTo>
                          <a:pt x="2102545" y="2481368"/>
                          <a:pt x="1883626" y="2401373"/>
                          <a:pt x="1727995" y="2437558"/>
                        </a:cubicBezTo>
                        <a:cubicBezTo>
                          <a:pt x="1572364" y="2473743"/>
                          <a:pt x="1488136" y="2391265"/>
                          <a:pt x="1290236" y="2437558"/>
                        </a:cubicBezTo>
                        <a:cubicBezTo>
                          <a:pt x="1092336" y="2483851"/>
                          <a:pt x="963978" y="2391717"/>
                          <a:pt x="806398" y="2437558"/>
                        </a:cubicBezTo>
                        <a:cubicBezTo>
                          <a:pt x="648818" y="2483399"/>
                          <a:pt x="325242" y="2426084"/>
                          <a:pt x="0" y="2437558"/>
                        </a:cubicBezTo>
                        <a:cubicBezTo>
                          <a:pt x="-21438" y="2231090"/>
                          <a:pt x="53691" y="2083299"/>
                          <a:pt x="0" y="1950046"/>
                        </a:cubicBezTo>
                        <a:cubicBezTo>
                          <a:pt x="-53691" y="1816793"/>
                          <a:pt x="15233" y="1609052"/>
                          <a:pt x="0" y="1462535"/>
                        </a:cubicBezTo>
                        <a:cubicBezTo>
                          <a:pt x="-15233" y="1316018"/>
                          <a:pt x="40319" y="1139095"/>
                          <a:pt x="0" y="999399"/>
                        </a:cubicBezTo>
                        <a:cubicBezTo>
                          <a:pt x="-40319" y="859703"/>
                          <a:pt x="23057" y="747378"/>
                          <a:pt x="0" y="585014"/>
                        </a:cubicBezTo>
                        <a:cubicBezTo>
                          <a:pt x="-23057" y="422650"/>
                          <a:pt x="51401" y="1315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C21912-9E89-5657-8FED-B9FD228A9C3F}"/>
                  </a:ext>
                </a:extLst>
              </p:cNvPr>
              <p:cNvSpPr txBox="1"/>
              <p:nvPr/>
            </p:nvSpPr>
            <p:spPr>
              <a:xfrm>
                <a:off x="10133864" y="5213982"/>
                <a:ext cx="70757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L" sz="1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C21912-9E89-5657-8FED-B9FD228A9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864" y="5213982"/>
                <a:ext cx="70757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863710C-A1BD-3576-5C4A-93DEBEAF28D5}"/>
              </a:ext>
            </a:extLst>
          </p:cNvPr>
          <p:cNvSpPr/>
          <p:nvPr/>
        </p:nvSpPr>
        <p:spPr>
          <a:xfrm>
            <a:off x="8577944" y="5002580"/>
            <a:ext cx="2263491" cy="72567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A693AB-9CC6-A584-7F25-CAE7AC8F2758}"/>
              </a:ext>
            </a:extLst>
          </p:cNvPr>
          <p:cNvSpPr/>
          <p:nvPr/>
        </p:nvSpPr>
        <p:spPr>
          <a:xfrm>
            <a:off x="7380994" y="2635305"/>
            <a:ext cx="2393900" cy="682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51C5A7-6144-EC25-6428-275572AE7170}"/>
              </a:ext>
            </a:extLst>
          </p:cNvPr>
          <p:cNvCxnSpPr>
            <a:cxnSpLocks/>
          </p:cNvCxnSpPr>
          <p:nvPr/>
        </p:nvCxnSpPr>
        <p:spPr>
          <a:xfrm>
            <a:off x="8091625" y="3638847"/>
            <a:ext cx="1618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033F73A-E4CB-46DD-1894-5BF0AB7ED1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672" t="28265" r="57862" b="40474"/>
          <a:stretch/>
        </p:blipFill>
        <p:spPr>
          <a:xfrm>
            <a:off x="8051303" y="2635881"/>
            <a:ext cx="620485" cy="762001"/>
          </a:xfrm>
          <a:prstGeom prst="rect">
            <a:avLst/>
          </a:prstGeom>
          <a:ln w="127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07987"/>
                      <a:gd name="connsiteY0" fmla="*/ 0 h 2437558"/>
                      <a:gd name="connsiteX1" fmla="*/ 622078 w 4607987"/>
                      <a:gd name="connsiteY1" fmla="*/ 0 h 2437558"/>
                      <a:gd name="connsiteX2" fmla="*/ 1059837 w 4607987"/>
                      <a:gd name="connsiteY2" fmla="*/ 0 h 2437558"/>
                      <a:gd name="connsiteX3" fmla="*/ 1589756 w 4607987"/>
                      <a:gd name="connsiteY3" fmla="*/ 0 h 2437558"/>
                      <a:gd name="connsiteX4" fmla="*/ 2257914 w 4607987"/>
                      <a:gd name="connsiteY4" fmla="*/ 0 h 2437558"/>
                      <a:gd name="connsiteX5" fmla="*/ 2833912 w 4607987"/>
                      <a:gd name="connsiteY5" fmla="*/ 0 h 2437558"/>
                      <a:gd name="connsiteX6" fmla="*/ 3455990 w 4607987"/>
                      <a:gd name="connsiteY6" fmla="*/ 0 h 2437558"/>
                      <a:gd name="connsiteX7" fmla="*/ 3985909 w 4607987"/>
                      <a:gd name="connsiteY7" fmla="*/ 0 h 2437558"/>
                      <a:gd name="connsiteX8" fmla="*/ 4607987 w 4607987"/>
                      <a:gd name="connsiteY8" fmla="*/ 0 h 2437558"/>
                      <a:gd name="connsiteX9" fmla="*/ 4607987 w 4607987"/>
                      <a:gd name="connsiteY9" fmla="*/ 536263 h 2437558"/>
                      <a:gd name="connsiteX10" fmla="*/ 4607987 w 4607987"/>
                      <a:gd name="connsiteY10" fmla="*/ 975023 h 2437558"/>
                      <a:gd name="connsiteX11" fmla="*/ 4607987 w 4607987"/>
                      <a:gd name="connsiteY11" fmla="*/ 1389408 h 2437558"/>
                      <a:gd name="connsiteX12" fmla="*/ 4607987 w 4607987"/>
                      <a:gd name="connsiteY12" fmla="*/ 1828169 h 2437558"/>
                      <a:gd name="connsiteX13" fmla="*/ 4607987 w 4607987"/>
                      <a:gd name="connsiteY13" fmla="*/ 2437558 h 2437558"/>
                      <a:gd name="connsiteX14" fmla="*/ 4031989 w 4607987"/>
                      <a:gd name="connsiteY14" fmla="*/ 2437558 h 2437558"/>
                      <a:gd name="connsiteX15" fmla="*/ 3455990 w 4607987"/>
                      <a:gd name="connsiteY15" fmla="*/ 2437558 h 2437558"/>
                      <a:gd name="connsiteX16" fmla="*/ 2972152 w 4607987"/>
                      <a:gd name="connsiteY16" fmla="*/ 2437558 h 2437558"/>
                      <a:gd name="connsiteX17" fmla="*/ 2396153 w 4607987"/>
                      <a:gd name="connsiteY17" fmla="*/ 2437558 h 2437558"/>
                      <a:gd name="connsiteX18" fmla="*/ 1820155 w 4607987"/>
                      <a:gd name="connsiteY18" fmla="*/ 2437558 h 2437558"/>
                      <a:gd name="connsiteX19" fmla="*/ 1244156 w 4607987"/>
                      <a:gd name="connsiteY19" fmla="*/ 2437558 h 2437558"/>
                      <a:gd name="connsiteX20" fmla="*/ 668158 w 4607987"/>
                      <a:gd name="connsiteY20" fmla="*/ 2437558 h 2437558"/>
                      <a:gd name="connsiteX21" fmla="*/ 0 w 4607987"/>
                      <a:gd name="connsiteY21" fmla="*/ 2437558 h 2437558"/>
                      <a:gd name="connsiteX22" fmla="*/ 0 w 4607987"/>
                      <a:gd name="connsiteY22" fmla="*/ 1925671 h 2437558"/>
                      <a:gd name="connsiteX23" fmla="*/ 0 w 4607987"/>
                      <a:gd name="connsiteY23" fmla="*/ 1413784 h 2437558"/>
                      <a:gd name="connsiteX24" fmla="*/ 0 w 4607987"/>
                      <a:gd name="connsiteY24" fmla="*/ 901896 h 2437558"/>
                      <a:gd name="connsiteX25" fmla="*/ 0 w 4607987"/>
                      <a:gd name="connsiteY25" fmla="*/ 0 h 2437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607987" h="2437558" fill="none" extrusionOk="0">
                        <a:moveTo>
                          <a:pt x="0" y="0"/>
                        </a:moveTo>
                        <a:cubicBezTo>
                          <a:pt x="143246" y="-7779"/>
                          <a:pt x="377461" y="11406"/>
                          <a:pt x="622078" y="0"/>
                        </a:cubicBezTo>
                        <a:cubicBezTo>
                          <a:pt x="866695" y="-11406"/>
                          <a:pt x="938269" y="41734"/>
                          <a:pt x="1059837" y="0"/>
                        </a:cubicBezTo>
                        <a:cubicBezTo>
                          <a:pt x="1181405" y="-41734"/>
                          <a:pt x="1345770" y="15946"/>
                          <a:pt x="1589756" y="0"/>
                        </a:cubicBezTo>
                        <a:cubicBezTo>
                          <a:pt x="1833742" y="-15946"/>
                          <a:pt x="2021611" y="56945"/>
                          <a:pt x="2257914" y="0"/>
                        </a:cubicBezTo>
                        <a:cubicBezTo>
                          <a:pt x="2494217" y="-56945"/>
                          <a:pt x="2707387" y="56147"/>
                          <a:pt x="2833912" y="0"/>
                        </a:cubicBezTo>
                        <a:cubicBezTo>
                          <a:pt x="2960437" y="-56147"/>
                          <a:pt x="3263913" y="16082"/>
                          <a:pt x="3455990" y="0"/>
                        </a:cubicBezTo>
                        <a:cubicBezTo>
                          <a:pt x="3648067" y="-16082"/>
                          <a:pt x="3753588" y="26009"/>
                          <a:pt x="3985909" y="0"/>
                        </a:cubicBezTo>
                        <a:cubicBezTo>
                          <a:pt x="4218230" y="-26009"/>
                          <a:pt x="4381038" y="52541"/>
                          <a:pt x="4607987" y="0"/>
                        </a:cubicBezTo>
                        <a:cubicBezTo>
                          <a:pt x="4653348" y="237882"/>
                          <a:pt x="4601742" y="319678"/>
                          <a:pt x="4607987" y="536263"/>
                        </a:cubicBezTo>
                        <a:cubicBezTo>
                          <a:pt x="4614232" y="752848"/>
                          <a:pt x="4592301" y="837457"/>
                          <a:pt x="4607987" y="975023"/>
                        </a:cubicBezTo>
                        <a:cubicBezTo>
                          <a:pt x="4623673" y="1112589"/>
                          <a:pt x="4600583" y="1242381"/>
                          <a:pt x="4607987" y="1389408"/>
                        </a:cubicBezTo>
                        <a:cubicBezTo>
                          <a:pt x="4615391" y="1536436"/>
                          <a:pt x="4596602" y="1687267"/>
                          <a:pt x="4607987" y="1828169"/>
                        </a:cubicBezTo>
                        <a:cubicBezTo>
                          <a:pt x="4619372" y="1969071"/>
                          <a:pt x="4601708" y="2292429"/>
                          <a:pt x="4607987" y="2437558"/>
                        </a:cubicBezTo>
                        <a:cubicBezTo>
                          <a:pt x="4391689" y="2458436"/>
                          <a:pt x="4264990" y="2375085"/>
                          <a:pt x="4031989" y="2437558"/>
                        </a:cubicBezTo>
                        <a:cubicBezTo>
                          <a:pt x="3798988" y="2500031"/>
                          <a:pt x="3578579" y="2387046"/>
                          <a:pt x="3455990" y="2437558"/>
                        </a:cubicBezTo>
                        <a:cubicBezTo>
                          <a:pt x="3333401" y="2488070"/>
                          <a:pt x="3185811" y="2419983"/>
                          <a:pt x="2972152" y="2437558"/>
                        </a:cubicBezTo>
                        <a:cubicBezTo>
                          <a:pt x="2758493" y="2455133"/>
                          <a:pt x="2567563" y="2422214"/>
                          <a:pt x="2396153" y="2437558"/>
                        </a:cubicBezTo>
                        <a:cubicBezTo>
                          <a:pt x="2224743" y="2452902"/>
                          <a:pt x="2006392" y="2435016"/>
                          <a:pt x="1820155" y="2437558"/>
                        </a:cubicBezTo>
                        <a:cubicBezTo>
                          <a:pt x="1633918" y="2440100"/>
                          <a:pt x="1382148" y="2389949"/>
                          <a:pt x="1244156" y="2437558"/>
                        </a:cubicBezTo>
                        <a:cubicBezTo>
                          <a:pt x="1106164" y="2485167"/>
                          <a:pt x="809763" y="2406342"/>
                          <a:pt x="668158" y="2437558"/>
                        </a:cubicBezTo>
                        <a:cubicBezTo>
                          <a:pt x="526553" y="2468774"/>
                          <a:pt x="262028" y="2415361"/>
                          <a:pt x="0" y="2437558"/>
                        </a:cubicBezTo>
                        <a:cubicBezTo>
                          <a:pt x="-41721" y="2266826"/>
                          <a:pt x="48963" y="2077627"/>
                          <a:pt x="0" y="1925671"/>
                        </a:cubicBezTo>
                        <a:cubicBezTo>
                          <a:pt x="-48963" y="1773715"/>
                          <a:pt x="17440" y="1639281"/>
                          <a:pt x="0" y="1413784"/>
                        </a:cubicBezTo>
                        <a:cubicBezTo>
                          <a:pt x="-17440" y="1188287"/>
                          <a:pt x="38296" y="1127281"/>
                          <a:pt x="0" y="901896"/>
                        </a:cubicBezTo>
                        <a:cubicBezTo>
                          <a:pt x="-38296" y="676511"/>
                          <a:pt x="19210" y="433296"/>
                          <a:pt x="0" y="0"/>
                        </a:cubicBezTo>
                        <a:close/>
                      </a:path>
                      <a:path w="4607987" h="2437558" stroke="0" extrusionOk="0">
                        <a:moveTo>
                          <a:pt x="0" y="0"/>
                        </a:moveTo>
                        <a:cubicBezTo>
                          <a:pt x="205487" y="-49955"/>
                          <a:pt x="387142" y="24344"/>
                          <a:pt x="529919" y="0"/>
                        </a:cubicBezTo>
                        <a:cubicBezTo>
                          <a:pt x="672696" y="-24344"/>
                          <a:pt x="876576" y="52342"/>
                          <a:pt x="967677" y="0"/>
                        </a:cubicBezTo>
                        <a:cubicBezTo>
                          <a:pt x="1058778" y="-52342"/>
                          <a:pt x="1393174" y="22897"/>
                          <a:pt x="1635835" y="0"/>
                        </a:cubicBezTo>
                        <a:cubicBezTo>
                          <a:pt x="1878496" y="-22897"/>
                          <a:pt x="2024194" y="6646"/>
                          <a:pt x="2165754" y="0"/>
                        </a:cubicBezTo>
                        <a:cubicBezTo>
                          <a:pt x="2307314" y="-6646"/>
                          <a:pt x="2543839" y="33485"/>
                          <a:pt x="2695672" y="0"/>
                        </a:cubicBezTo>
                        <a:cubicBezTo>
                          <a:pt x="2847505" y="-33485"/>
                          <a:pt x="3058662" y="56622"/>
                          <a:pt x="3363831" y="0"/>
                        </a:cubicBezTo>
                        <a:cubicBezTo>
                          <a:pt x="3669000" y="-56622"/>
                          <a:pt x="3719636" y="36134"/>
                          <a:pt x="3847669" y="0"/>
                        </a:cubicBezTo>
                        <a:cubicBezTo>
                          <a:pt x="3975702" y="-36134"/>
                          <a:pt x="4277531" y="53062"/>
                          <a:pt x="4607987" y="0"/>
                        </a:cubicBezTo>
                        <a:cubicBezTo>
                          <a:pt x="4667984" y="137855"/>
                          <a:pt x="4561652" y="421297"/>
                          <a:pt x="4607987" y="536263"/>
                        </a:cubicBezTo>
                        <a:cubicBezTo>
                          <a:pt x="4654322" y="651229"/>
                          <a:pt x="4565720" y="832268"/>
                          <a:pt x="4607987" y="975023"/>
                        </a:cubicBezTo>
                        <a:cubicBezTo>
                          <a:pt x="4650254" y="1117778"/>
                          <a:pt x="4564493" y="1313550"/>
                          <a:pt x="4607987" y="1462535"/>
                        </a:cubicBezTo>
                        <a:cubicBezTo>
                          <a:pt x="4651481" y="1611520"/>
                          <a:pt x="4602871" y="1849415"/>
                          <a:pt x="4607987" y="1974422"/>
                        </a:cubicBezTo>
                        <a:cubicBezTo>
                          <a:pt x="4613103" y="2099429"/>
                          <a:pt x="4598642" y="2285358"/>
                          <a:pt x="4607987" y="2437558"/>
                        </a:cubicBezTo>
                        <a:cubicBezTo>
                          <a:pt x="4460644" y="2489778"/>
                          <a:pt x="4315522" y="2429984"/>
                          <a:pt x="4031989" y="2437558"/>
                        </a:cubicBezTo>
                        <a:cubicBezTo>
                          <a:pt x="3748456" y="2445132"/>
                          <a:pt x="3745277" y="2419829"/>
                          <a:pt x="3548150" y="2437558"/>
                        </a:cubicBezTo>
                        <a:cubicBezTo>
                          <a:pt x="3351023" y="2455287"/>
                          <a:pt x="3100567" y="2419471"/>
                          <a:pt x="2972152" y="2437558"/>
                        </a:cubicBezTo>
                        <a:cubicBezTo>
                          <a:pt x="2843737" y="2455645"/>
                          <a:pt x="2505443" y="2393748"/>
                          <a:pt x="2303994" y="2437558"/>
                        </a:cubicBezTo>
                        <a:cubicBezTo>
                          <a:pt x="2102545" y="2481368"/>
                          <a:pt x="1883626" y="2401373"/>
                          <a:pt x="1727995" y="2437558"/>
                        </a:cubicBezTo>
                        <a:cubicBezTo>
                          <a:pt x="1572364" y="2473743"/>
                          <a:pt x="1488136" y="2391265"/>
                          <a:pt x="1290236" y="2437558"/>
                        </a:cubicBezTo>
                        <a:cubicBezTo>
                          <a:pt x="1092336" y="2483851"/>
                          <a:pt x="963978" y="2391717"/>
                          <a:pt x="806398" y="2437558"/>
                        </a:cubicBezTo>
                        <a:cubicBezTo>
                          <a:pt x="648818" y="2483399"/>
                          <a:pt x="325242" y="2426084"/>
                          <a:pt x="0" y="2437558"/>
                        </a:cubicBezTo>
                        <a:cubicBezTo>
                          <a:pt x="-21438" y="2231090"/>
                          <a:pt x="53691" y="2083299"/>
                          <a:pt x="0" y="1950046"/>
                        </a:cubicBezTo>
                        <a:cubicBezTo>
                          <a:pt x="-53691" y="1816793"/>
                          <a:pt x="15233" y="1609052"/>
                          <a:pt x="0" y="1462535"/>
                        </a:cubicBezTo>
                        <a:cubicBezTo>
                          <a:pt x="-15233" y="1316018"/>
                          <a:pt x="40319" y="1139095"/>
                          <a:pt x="0" y="999399"/>
                        </a:cubicBezTo>
                        <a:cubicBezTo>
                          <a:pt x="-40319" y="859703"/>
                          <a:pt x="23057" y="747378"/>
                          <a:pt x="0" y="585014"/>
                        </a:cubicBezTo>
                        <a:cubicBezTo>
                          <a:pt x="-23057" y="422650"/>
                          <a:pt x="51401" y="1315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AE7954-BAA7-F993-B88D-DC4D60A30ABC}"/>
                  </a:ext>
                </a:extLst>
              </p:cNvPr>
              <p:cNvSpPr txBox="1"/>
              <p:nvPr/>
            </p:nvSpPr>
            <p:spPr>
              <a:xfrm>
                <a:off x="7328115" y="2771045"/>
                <a:ext cx="70757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IL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AE7954-BAA7-F993-B88D-DC4D60A30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115" y="2771045"/>
                <a:ext cx="707571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43811C78-EF5F-5CFC-2DD9-B1E6672BA14F}"/>
              </a:ext>
            </a:extLst>
          </p:cNvPr>
          <p:cNvSpPr/>
          <p:nvPr/>
        </p:nvSpPr>
        <p:spPr>
          <a:xfrm>
            <a:off x="7446199" y="2653324"/>
            <a:ext cx="1285820" cy="68264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5A2B3-8521-DA24-75C8-F9709F3E50EE}"/>
              </a:ext>
            </a:extLst>
          </p:cNvPr>
          <p:cNvSpPr/>
          <p:nvPr/>
        </p:nvSpPr>
        <p:spPr>
          <a:xfrm>
            <a:off x="10585297" y="133346"/>
            <a:ext cx="1506022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EA56A1-C4C4-5E6D-F93F-64D19A71C1BD}"/>
              </a:ext>
            </a:extLst>
          </p:cNvPr>
          <p:cNvSpPr/>
          <p:nvPr/>
        </p:nvSpPr>
        <p:spPr>
          <a:xfrm>
            <a:off x="9154123" y="133346"/>
            <a:ext cx="1112360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Opt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-Solver for P2</a:t>
            </a:r>
            <a:endParaRPr lang="en-IL" sz="1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B14C6D-E653-6717-F5B3-CEEB939EA052}"/>
              </a:ext>
            </a:extLst>
          </p:cNvPr>
          <p:cNvSpPr/>
          <p:nvPr/>
        </p:nvSpPr>
        <p:spPr>
          <a:xfrm>
            <a:off x="8995143" y="1"/>
            <a:ext cx="3196855" cy="971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A7CAF48-F5E6-6EE6-39A7-5525EB1209DA}"/>
                  </a:ext>
                </a:extLst>
              </p:cNvPr>
              <p:cNvSpPr txBox="1"/>
              <p:nvPr/>
            </p:nvSpPr>
            <p:spPr>
              <a:xfrm>
                <a:off x="10067559" y="199450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A7CAF48-F5E6-6EE6-39A7-5525EB120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559" y="199450"/>
                <a:ext cx="682289" cy="6001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366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05411-62F0-E8B5-DD93-BF311189B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09FA78-00BC-600E-D52A-4E1B40F82508}"/>
              </a:ext>
            </a:extLst>
          </p:cNvPr>
          <p:cNvSpPr/>
          <p:nvPr/>
        </p:nvSpPr>
        <p:spPr>
          <a:xfrm>
            <a:off x="187228" y="2565022"/>
            <a:ext cx="6672200" cy="2081406"/>
          </a:xfrm>
          <a:prstGeom prst="rect">
            <a:avLst/>
          </a:prstGeom>
          <a:solidFill>
            <a:srgbClr val="FFF2C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28247F-CCD2-B727-F8DE-A6685BCCDA9B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7228" y="143621"/>
                <a:ext cx="7414540" cy="827703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-Weak Feasibility-Oracle for P1</a:t>
                </a:r>
                <a:endParaRPr lang="en-IL" sz="32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28247F-CCD2-B727-F8DE-A6685BCCDA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7228" y="143621"/>
                <a:ext cx="7414540" cy="827703"/>
              </a:xfrm>
              <a:blipFill>
                <a:blip r:embed="rId3"/>
                <a:stretch>
                  <a:fillRect l="-2138" b="-96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9FD00D8-56D2-7145-9B74-ECCF61349196}"/>
              </a:ext>
            </a:extLst>
          </p:cNvPr>
          <p:cNvSpPr/>
          <p:nvPr/>
        </p:nvSpPr>
        <p:spPr>
          <a:xfrm>
            <a:off x="251107" y="1129175"/>
            <a:ext cx="11689790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7.1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DF8D49-55BE-FD47-2712-1B56F890DAA1}"/>
              </a:ext>
            </a:extLst>
          </p:cNvPr>
          <p:cNvSpPr/>
          <p:nvPr/>
        </p:nvSpPr>
        <p:spPr>
          <a:xfrm>
            <a:off x="251105" y="1592988"/>
            <a:ext cx="11689790" cy="7256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EA1BA0-F2FE-FEA2-86EA-885F58D6CC57}"/>
                  </a:ext>
                </a:extLst>
              </p:cNvPr>
              <p:cNvSpPr txBox="1"/>
              <p:nvPr/>
            </p:nvSpPr>
            <p:spPr>
              <a:xfrm>
                <a:off x="349564" y="1718245"/>
                <a:ext cx="11385236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-Approx-Optimal Solver for P2	 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⇒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	       </a:t>
                </a:r>
                <a:r>
                  <a:rPr lang="en-US" dirty="0"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 Rounded MT Bold" panose="020F0704030504030204" pitchFamily="34" charset="0"/>
                  </a:rPr>
                  <a:t>-Weak Feasibility-Oracle for P1</a:t>
                </a:r>
                <a:endParaRPr lang="en-IL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EA1BA0-F2FE-FEA2-86EA-885F58D6C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4" y="1718245"/>
                <a:ext cx="11385236" cy="528543"/>
              </a:xfrm>
              <a:prstGeom prst="rect">
                <a:avLst/>
              </a:prstGeom>
              <a:blipFill>
                <a:blip r:embed="rId4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6F3871-D9AD-96E4-0A41-82368324A78E}"/>
              </a:ext>
            </a:extLst>
          </p:cNvPr>
          <p:cNvCxnSpPr/>
          <p:nvPr/>
        </p:nvCxnSpPr>
        <p:spPr>
          <a:xfrm>
            <a:off x="3755571" y="2166257"/>
            <a:ext cx="0" cy="387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5A169C-7A89-2025-4138-3B7553B6BE31}"/>
                  </a:ext>
                </a:extLst>
              </p:cNvPr>
              <p:cNvSpPr/>
              <p:nvPr/>
            </p:nvSpPr>
            <p:spPr>
              <a:xfrm>
                <a:off x="251106" y="2565022"/>
                <a:ext cx="6672208" cy="24375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P2 is derived from P1 and a </a:t>
                </a:r>
                <a:r>
                  <a:rPr lang="en-US" u="sng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candidate</a:t>
                </a: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objective-value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:</a:t>
                </a:r>
              </a:p>
              <a:p>
                <a:pPr marL="342900" indent="-3429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Remove the objective function </a:t>
                </a:r>
              </a:p>
              <a:p>
                <a:pPr marL="342900" indent="-3429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Add a constraint to ensure that the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marL="342900" indent="-3429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Remove Constraint (P1.1)</a:t>
                </a:r>
              </a:p>
              <a:p>
                <a:pPr marL="342900" indent="-3429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Add new obj:  min the sum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5A169C-7A89-2025-4138-3B7553B6B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06" y="2565022"/>
                <a:ext cx="6672208" cy="2437558"/>
              </a:xfrm>
              <a:prstGeom prst="rect">
                <a:avLst/>
              </a:prstGeom>
              <a:blipFill>
                <a:blip r:embed="rId5"/>
                <a:stretch>
                  <a:fillRect l="-731" t="-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A3BBE7D5-3E46-762D-53FB-E8E58F12251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05"/>
          <a:stretch/>
        </p:blipFill>
        <p:spPr>
          <a:xfrm>
            <a:off x="7401799" y="2554136"/>
            <a:ext cx="4333001" cy="17497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14AD62-463B-4FD0-95D5-EF3878FADF7A}"/>
              </a:ext>
            </a:extLst>
          </p:cNvPr>
          <p:cNvSpPr/>
          <p:nvPr/>
        </p:nvSpPr>
        <p:spPr>
          <a:xfrm>
            <a:off x="10585297" y="133346"/>
            <a:ext cx="1506022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6CE8FF-9B81-5D80-B698-ECC3F3437372}"/>
              </a:ext>
            </a:extLst>
          </p:cNvPr>
          <p:cNvSpPr/>
          <p:nvPr/>
        </p:nvSpPr>
        <p:spPr>
          <a:xfrm>
            <a:off x="9154123" y="133346"/>
            <a:ext cx="1112360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Opt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-Solver for P2</a:t>
            </a:r>
            <a:endParaRPr lang="en-IL" sz="1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97BF22-5B95-8962-CA8E-F5656E502BD1}"/>
              </a:ext>
            </a:extLst>
          </p:cNvPr>
          <p:cNvSpPr/>
          <p:nvPr/>
        </p:nvSpPr>
        <p:spPr>
          <a:xfrm>
            <a:off x="8995143" y="1"/>
            <a:ext cx="3196855" cy="971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6DE0DC-40A3-2C5B-937B-8ED81CE8E1A7}"/>
                  </a:ext>
                </a:extLst>
              </p:cNvPr>
              <p:cNvSpPr txBox="1"/>
              <p:nvPr/>
            </p:nvSpPr>
            <p:spPr>
              <a:xfrm>
                <a:off x="10067559" y="199450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6DE0DC-40A3-2C5B-937B-8ED81CE8E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559" y="199450"/>
                <a:ext cx="682289" cy="6001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655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A11E1-79F8-B5B9-2E0E-F8E798F10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5BC91B4-903F-0FAC-DB43-D421860E7C48}"/>
              </a:ext>
            </a:extLst>
          </p:cNvPr>
          <p:cNvSpPr/>
          <p:nvPr/>
        </p:nvSpPr>
        <p:spPr>
          <a:xfrm>
            <a:off x="489907" y="3733188"/>
            <a:ext cx="5810312" cy="803190"/>
          </a:xfrm>
          <a:prstGeom prst="rect">
            <a:avLst/>
          </a:prstGeom>
          <a:solidFill>
            <a:srgbClr val="4472C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E262D3-4D6B-6EBE-5FFF-3F3A02939C8A}"/>
              </a:ext>
            </a:extLst>
          </p:cNvPr>
          <p:cNvSpPr/>
          <p:nvPr/>
        </p:nvSpPr>
        <p:spPr>
          <a:xfrm>
            <a:off x="489907" y="4664553"/>
            <a:ext cx="5810313" cy="1137386"/>
          </a:xfrm>
          <a:prstGeom prst="rect">
            <a:avLst/>
          </a:prstGeom>
          <a:solidFill>
            <a:srgbClr val="FFC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74869D-C781-7EE3-ADB4-62EA298FB30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7228" y="143621"/>
                <a:ext cx="7414540" cy="827703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-Weak Feasibility-Oracle for P1</a:t>
                </a:r>
                <a:endParaRPr lang="en-IL" sz="32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74869D-C781-7EE3-ADB4-62EA298FB3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7228" y="143621"/>
                <a:ext cx="7414540" cy="827703"/>
              </a:xfrm>
              <a:blipFill>
                <a:blip r:embed="rId3"/>
                <a:stretch>
                  <a:fillRect l="-2138" b="-96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43FEBAD-39B9-7F4D-CFA3-4ADB5D50EF00}"/>
              </a:ext>
            </a:extLst>
          </p:cNvPr>
          <p:cNvSpPr/>
          <p:nvPr/>
        </p:nvSpPr>
        <p:spPr>
          <a:xfrm>
            <a:off x="251107" y="1129175"/>
            <a:ext cx="11689790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7.1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111E0A-287E-42C0-C67E-00E3509DA2BA}"/>
              </a:ext>
            </a:extLst>
          </p:cNvPr>
          <p:cNvSpPr/>
          <p:nvPr/>
        </p:nvSpPr>
        <p:spPr>
          <a:xfrm>
            <a:off x="251105" y="1592988"/>
            <a:ext cx="11689790" cy="7256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338BAAF-787E-708A-330F-FEE32DF1A25E}"/>
                  </a:ext>
                </a:extLst>
              </p:cNvPr>
              <p:cNvSpPr txBox="1"/>
              <p:nvPr/>
            </p:nvSpPr>
            <p:spPr>
              <a:xfrm>
                <a:off x="349564" y="1718245"/>
                <a:ext cx="11385236" cy="882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-Approx-Optimal Solver for P2	 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⇒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	       </a:t>
                </a:r>
                <a:r>
                  <a:rPr lang="en-US" dirty="0"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 Rounded MT Bold" panose="020F0704030504030204" pitchFamily="34" charset="0"/>
                  </a:rPr>
                  <a:t>-Weak Feasibility-Oracle for P1</a:t>
                </a:r>
              </a:p>
              <a:p>
                <a:pPr>
                  <a:spcAft>
                    <a:spcPts val="600"/>
                  </a:spcAft>
                </a:pPr>
                <a:endParaRPr lang="en-IL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338BAAF-787E-708A-330F-FEE32DF1A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4" y="1718245"/>
                <a:ext cx="11385236" cy="8824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832456-F890-038D-AA61-BA5E4ED31845}"/>
                  </a:ext>
                </a:extLst>
              </p:cNvPr>
              <p:cNvSpPr/>
              <p:nvPr/>
            </p:nvSpPr>
            <p:spPr>
              <a:xfrm>
                <a:off x="391448" y="3632664"/>
                <a:ext cx="6051196" cy="23739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52000" indent="-180000">
                  <a:lnSpc>
                    <a:spcPct val="15000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If its objective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Assert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 </a:t>
                </a: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is feasible,  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.</a:t>
                </a:r>
              </a:p>
              <a:p>
                <a:pPr marL="252000" indent="-180000">
                  <a:lnSpc>
                    <a:spcPct val="15000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Otherwise: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Assert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 </a:t>
                </a: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is infeasible 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		for solutions 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probability</a:t>
                </a:r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.</a:t>
                </a:r>
                <a:endParaRPr lang="en-IL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832456-F890-038D-AA61-BA5E4ED31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48" y="3632664"/>
                <a:ext cx="6051196" cy="23739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25ACB18-5375-A9A0-5746-F1FF979F44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05"/>
          <a:stretch/>
        </p:blipFill>
        <p:spPr>
          <a:xfrm>
            <a:off x="7401799" y="2554136"/>
            <a:ext cx="4333001" cy="17497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F0CBB-3D65-9E7C-8C91-5A4EEA9497EB}"/>
              </a:ext>
            </a:extLst>
          </p:cNvPr>
          <p:cNvSpPr/>
          <p:nvPr/>
        </p:nvSpPr>
        <p:spPr>
          <a:xfrm>
            <a:off x="10585297" y="133346"/>
            <a:ext cx="1506022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D76904-BCA7-914B-0D79-990E26F1AD96}"/>
              </a:ext>
            </a:extLst>
          </p:cNvPr>
          <p:cNvSpPr/>
          <p:nvPr/>
        </p:nvSpPr>
        <p:spPr>
          <a:xfrm>
            <a:off x="9154123" y="133346"/>
            <a:ext cx="1112360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Opt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-Solver for P2</a:t>
            </a:r>
            <a:endParaRPr lang="en-IL" sz="1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C9E072-B373-3E67-2081-297FF6DCAB63}"/>
              </a:ext>
            </a:extLst>
          </p:cNvPr>
          <p:cNvSpPr/>
          <p:nvPr/>
        </p:nvSpPr>
        <p:spPr>
          <a:xfrm>
            <a:off x="8995143" y="1"/>
            <a:ext cx="3196855" cy="971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CDA4CA-7772-ED0F-7F42-A64127612BF0}"/>
                  </a:ext>
                </a:extLst>
              </p:cNvPr>
              <p:cNvSpPr txBox="1"/>
              <p:nvPr/>
            </p:nvSpPr>
            <p:spPr>
              <a:xfrm>
                <a:off x="10067559" y="199450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CDA4CA-7772-ED0F-7F42-A64127612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559" y="199450"/>
                <a:ext cx="682289" cy="6001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38D68CFE-CBA1-7E9A-C7A6-F05CA43E16E4}"/>
              </a:ext>
            </a:extLst>
          </p:cNvPr>
          <p:cNvSpPr/>
          <p:nvPr/>
        </p:nvSpPr>
        <p:spPr>
          <a:xfrm>
            <a:off x="7498589" y="4686068"/>
            <a:ext cx="3769638" cy="360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400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647C28-3126-25A8-3670-FD6D39A54570}"/>
              </a:ext>
            </a:extLst>
          </p:cNvPr>
          <p:cNvSpPr/>
          <p:nvPr/>
        </p:nvSpPr>
        <p:spPr>
          <a:xfrm>
            <a:off x="7401799" y="4656284"/>
            <a:ext cx="4333001" cy="135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400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0F280A0-4D29-C90B-21C7-AC31D6A98288}"/>
                  </a:ext>
                </a:extLst>
              </p:cNvPr>
              <p:cNvSpPr/>
              <p:nvPr/>
            </p:nvSpPr>
            <p:spPr>
              <a:xfrm>
                <a:off x="7537278" y="4951672"/>
                <a:ext cx="4093870" cy="9848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40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∈</m:t>
                    </m:r>
                    <m:sSubSup>
                      <m:sSubSup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returns one of:</a:t>
                </a:r>
              </a:p>
              <a:p>
                <a:pPr marL="180000" indent="-180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Feasible objective</a:t>
                </a:r>
              </a:p>
              <a:p>
                <a:pPr marL="180000" indent="-18000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Infeasible objective for sol. using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≤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prob.</a:t>
                </a:r>
                <a:endParaRPr lang="en-IL" sz="1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0F280A0-4D29-C90B-21C7-AC31D6A98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278" y="4951672"/>
                <a:ext cx="4093870" cy="984885"/>
              </a:xfrm>
              <a:prstGeom prst="rect">
                <a:avLst/>
              </a:prstGeom>
              <a:blipFill>
                <a:blip r:embed="rId8"/>
                <a:stretch>
                  <a:fillRect l="-4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6B53D2D-766C-1FFC-7692-93107228DD04}"/>
              </a:ext>
            </a:extLst>
          </p:cNvPr>
          <p:cNvSpPr/>
          <p:nvPr/>
        </p:nvSpPr>
        <p:spPr>
          <a:xfrm>
            <a:off x="7583605" y="5312593"/>
            <a:ext cx="2049489" cy="252000"/>
          </a:xfrm>
          <a:prstGeom prst="rect">
            <a:avLst/>
          </a:prstGeom>
          <a:solidFill>
            <a:srgbClr val="4472C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5F6C4B-BEDE-AD38-22E8-46B8B223539C}"/>
              </a:ext>
            </a:extLst>
          </p:cNvPr>
          <p:cNvSpPr/>
          <p:nvPr/>
        </p:nvSpPr>
        <p:spPr>
          <a:xfrm>
            <a:off x="7583605" y="5603586"/>
            <a:ext cx="4047543" cy="252000"/>
          </a:xfrm>
          <a:prstGeom prst="rect">
            <a:avLst/>
          </a:prstGeom>
          <a:solidFill>
            <a:srgbClr val="FFC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73270E-E182-27A5-792D-4C752BD84F48}"/>
              </a:ext>
            </a:extLst>
          </p:cNvPr>
          <p:cNvSpPr/>
          <p:nvPr/>
        </p:nvSpPr>
        <p:spPr>
          <a:xfrm>
            <a:off x="327613" y="2554136"/>
            <a:ext cx="6224616" cy="3452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400" u="sng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08BBA2-3D64-5113-A60B-7A3A4A42B774}"/>
                  </a:ext>
                </a:extLst>
              </p:cNvPr>
              <p:cNvSpPr txBox="1"/>
              <p:nvPr/>
            </p:nvSpPr>
            <p:spPr>
              <a:xfrm>
                <a:off x="489907" y="2753201"/>
                <a:ext cx="6103088" cy="829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-Weak Feasibility-Oracle for P1</a:t>
                </a:r>
                <a:endParaRPr lang="en-IL" u="sng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sz="1800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	Given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-Approx.</a:t>
                </a:r>
                <a:r>
                  <a:rPr lang="en-US" sz="1800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solution to P2,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08BBA2-3D64-5113-A60B-7A3A4A42B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7" y="2753201"/>
                <a:ext cx="6103088" cy="829201"/>
              </a:xfrm>
              <a:prstGeom prst="rect">
                <a:avLst/>
              </a:prstGeom>
              <a:blipFill>
                <a:blip r:embed="rId9"/>
                <a:stretch>
                  <a:fillRect t="-2206" b="-7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318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ECC6E-094D-CAFE-ACCD-FBD1EAD2A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8FC76C-63FB-DACD-6561-03BB0AED1928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87228" y="143621"/>
                <a:ext cx="7414540" cy="827703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32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SG" sz="3200" b="0" i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-Approx-Optimal Solver for P2</a:t>
                </a:r>
                <a:endParaRPr lang="en-IL" sz="32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8FC76C-63FB-DACD-6561-03BB0AED19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87228" y="143621"/>
                <a:ext cx="7414540" cy="827703"/>
              </a:xfrm>
              <a:blipFill>
                <a:blip r:embed="rId3"/>
                <a:stretch>
                  <a:fillRect l="-2138" b="-74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14BA19D-06F2-ED39-57E0-1A2B1EF7326B}"/>
              </a:ext>
            </a:extLst>
          </p:cNvPr>
          <p:cNvSpPr/>
          <p:nvPr/>
        </p:nvSpPr>
        <p:spPr>
          <a:xfrm>
            <a:off x="251107" y="1129175"/>
            <a:ext cx="11689790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Lemma 8.1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19B308-9320-A70B-9CCB-349EE970D616}"/>
              </a:ext>
            </a:extLst>
          </p:cNvPr>
          <p:cNvSpPr/>
          <p:nvPr/>
        </p:nvSpPr>
        <p:spPr>
          <a:xfrm>
            <a:off x="251105" y="1592988"/>
            <a:ext cx="11689790" cy="7256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23A7E71-1B89-B02C-666F-BB6CB96114D5}"/>
                  </a:ext>
                </a:extLst>
              </p:cNvPr>
              <p:cNvSpPr txBox="1"/>
              <p:nvPr/>
            </p:nvSpPr>
            <p:spPr>
              <a:xfrm>
                <a:off x="368614" y="1718245"/>
                <a:ext cx="11385236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-Approx-Optimal Solver for linear P3	 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⇒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-Approx-Optimal Solver for P2</a:t>
                </a:r>
                <a:endParaRPr lang="en-IL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23A7E71-1B89-B02C-666F-BB6CB9611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4" y="1718245"/>
                <a:ext cx="11385236" cy="528543"/>
              </a:xfrm>
              <a:prstGeom prst="rect">
                <a:avLst/>
              </a:prstGeom>
              <a:blipFill>
                <a:blip r:embed="rId4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1D1767-0DDA-0465-4F74-1D35F5B85886}"/>
              </a:ext>
            </a:extLst>
          </p:cNvPr>
          <p:cNvCxnSpPr>
            <a:cxnSpLocks/>
          </p:cNvCxnSpPr>
          <p:nvPr/>
        </p:nvCxnSpPr>
        <p:spPr>
          <a:xfrm>
            <a:off x="4489218" y="2166257"/>
            <a:ext cx="0" cy="600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933C1B-4D45-E160-1076-A182FD7D3698}"/>
                  </a:ext>
                </a:extLst>
              </p:cNvPr>
              <p:cNvSpPr/>
              <p:nvPr/>
            </p:nvSpPr>
            <p:spPr>
              <a:xfrm>
                <a:off x="5063983" y="2545156"/>
                <a:ext cx="6589300" cy="29412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0000" indent="-180000">
                  <a:lnSpc>
                    <a:spcPct val="2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 </a:t>
                </a:r>
                <a:r>
                  <a:rPr lang="en-US" sz="1600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Linear Program</a:t>
                </a:r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 which is </a:t>
                </a:r>
                <a:r>
                  <a:rPr lang="en-US" sz="1600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Equivalent</a:t>
                </a:r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 to P2: </a:t>
                </a:r>
                <a:endParaRPr lang="en-IL" sz="16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marL="742950" lvl="1" indent="-285750">
                  <a:spcBef>
                    <a:spcPts val="600"/>
                  </a:spcBef>
                  <a:buFont typeface="Calibri Light" panose="020F0302020204030204" pitchFamily="34" charset="0"/>
                  <a:buChar char="–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1600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is a solution for P2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  it is part of a solution for P3</a:t>
                </a:r>
                <a:endPara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</a:endParaRPr>
              </a:p>
              <a:p>
                <a:pPr marL="742950" lvl="1" indent="-285750">
                  <a:spcBef>
                    <a:spcPts val="1200"/>
                  </a:spcBef>
                  <a:buFont typeface="Calibri Light" panose="020F0302020204030204" pitchFamily="34" charset="0"/>
                  <a:buChar char="–"/>
                </a:pPr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Auxiliary variables are used to “linearize” the constraints</a:t>
                </a:r>
              </a:p>
              <a:p>
                <a:pPr marL="742950" lvl="1" indent="-285750">
                  <a:spcBef>
                    <a:spcPts val="600"/>
                  </a:spcBef>
                  <a:buFont typeface="Calibri Light" panose="020F0302020204030204" pitchFamily="34" charset="0"/>
                  <a:buChar char="–"/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(technique based on Ogryczak and Sliwinski)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933C1B-4D45-E160-1076-A182FD7D3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983" y="2545156"/>
                <a:ext cx="6589300" cy="2941241"/>
              </a:xfrm>
              <a:prstGeom prst="rect">
                <a:avLst/>
              </a:prstGeom>
              <a:blipFill>
                <a:blip r:embed="rId5"/>
                <a:stretch>
                  <a:fillRect l="-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E097B80-45A3-4F3B-933D-9C282E9E6558}"/>
              </a:ext>
            </a:extLst>
          </p:cNvPr>
          <p:cNvSpPr/>
          <p:nvPr/>
        </p:nvSpPr>
        <p:spPr>
          <a:xfrm>
            <a:off x="9488892" y="125270"/>
            <a:ext cx="1112360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Opt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-Solver for linear P3</a:t>
            </a:r>
            <a:endParaRPr lang="en-IL" sz="1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A3EFC2-90C0-D352-5DB9-EDC0403D5A0D}"/>
              </a:ext>
            </a:extLst>
          </p:cNvPr>
          <p:cNvSpPr/>
          <p:nvPr/>
        </p:nvSpPr>
        <p:spPr>
          <a:xfrm>
            <a:off x="10968326" y="126651"/>
            <a:ext cx="1112360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Opt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-Solver for P2</a:t>
            </a:r>
            <a:endParaRPr lang="en-IL" sz="1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50A941-97D1-FD76-A13D-88DDA99BCB0E}"/>
              </a:ext>
            </a:extLst>
          </p:cNvPr>
          <p:cNvSpPr txBox="1"/>
          <p:nvPr/>
        </p:nvSpPr>
        <p:spPr>
          <a:xfrm>
            <a:off x="0" y="6550222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0" dirty="0">
                <a:effectLst/>
                <a:latin typeface="Abadi Extra Light" panose="020B0204020104020204" pitchFamily="34" charset="0"/>
              </a:rPr>
              <a:t>On Direct Methods for Lexicographic Min-Max Optimization.</a:t>
            </a:r>
            <a:r>
              <a:rPr lang="en-US" sz="1400" dirty="0">
                <a:latin typeface="Abadi Extra Light" panose="020B0204020104020204" pitchFamily="34" charset="0"/>
              </a:rPr>
              <a:t>  </a:t>
            </a:r>
            <a:r>
              <a:rPr lang="en-US" sz="1400" dirty="0">
                <a:latin typeface="Abadi Extra Light" panose="020B0204020104020204" pitchFamily="34" charset="0"/>
                <a:cs typeface="Calibri Light" panose="020F0302020204030204" pitchFamily="34" charset="0"/>
              </a:rPr>
              <a:t>Ogryczak and Sliwinski, 2006.</a:t>
            </a:r>
            <a:endParaRPr lang="en-US" sz="1400" b="1" i="0" dirty="0">
              <a:effectLst/>
              <a:latin typeface="Abadi Extra Light" panose="020B02040201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2E8E71-4B19-8295-8617-1BC6DCC5FCB6}"/>
              </a:ext>
            </a:extLst>
          </p:cNvPr>
          <p:cNvSpPr/>
          <p:nvPr/>
        </p:nvSpPr>
        <p:spPr>
          <a:xfrm>
            <a:off x="5039737" y="4584451"/>
            <a:ext cx="3736386" cy="845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00"/>
              </a:spcBef>
            </a:pPr>
            <a:endParaRPr lang="en-IL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E120F-C217-9B8C-69C5-F56F0444B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470" y="2766670"/>
            <a:ext cx="4251287" cy="2672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CBD8FD-D246-3DF3-83AF-0021058B8753}"/>
              </a:ext>
            </a:extLst>
          </p:cNvPr>
          <p:cNvSpPr/>
          <p:nvPr/>
        </p:nvSpPr>
        <p:spPr>
          <a:xfrm>
            <a:off x="9324753" y="1"/>
            <a:ext cx="2867245" cy="971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57C3F4-F90F-286D-6FDF-81EE54637288}"/>
                  </a:ext>
                </a:extLst>
              </p:cNvPr>
              <p:cNvSpPr txBox="1"/>
              <p:nvPr/>
            </p:nvSpPr>
            <p:spPr>
              <a:xfrm>
                <a:off x="10397172" y="199450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57C3F4-F90F-286D-6FDF-81EE54637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172" y="199450"/>
                <a:ext cx="682289" cy="6001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C9BE157-9212-27D0-BD32-7E6241FC38EA}"/>
              </a:ext>
            </a:extLst>
          </p:cNvPr>
          <p:cNvSpPr txBox="1"/>
          <p:nvPr/>
        </p:nvSpPr>
        <p:spPr>
          <a:xfrm>
            <a:off x="4966897" y="4712259"/>
            <a:ext cx="6686386" cy="558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P3 Cannot be solved directly: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exp. number of variables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50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E0DFF-1A2C-4D76-5CDB-3AAC65D7B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4B690F-502E-E600-54F9-DE7DE5102A00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59621" y="65664"/>
                <a:ext cx="7414540" cy="986838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32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SG" sz="32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-Approx-Optimal Solver for P3 </a:t>
                </a:r>
                <a:endParaRPr lang="en-IL" sz="32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4B690F-502E-E600-54F9-DE7DE5102A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59621" y="65664"/>
                <a:ext cx="7414540" cy="986838"/>
              </a:xfrm>
              <a:blipFill>
                <a:blip r:embed="rId3"/>
                <a:stretch>
                  <a:fillRect l="-21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6BE4E33-9AA6-8136-64D8-32B486F07FC1}"/>
              </a:ext>
            </a:extLst>
          </p:cNvPr>
          <p:cNvSpPr/>
          <p:nvPr/>
        </p:nvSpPr>
        <p:spPr>
          <a:xfrm>
            <a:off x="251107" y="1129175"/>
            <a:ext cx="11689790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Corollary 9.1  +  Lemma 10.1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467F4D-EEB7-7AAD-320F-640C23DAE04B}"/>
              </a:ext>
            </a:extLst>
          </p:cNvPr>
          <p:cNvSpPr/>
          <p:nvPr/>
        </p:nvSpPr>
        <p:spPr>
          <a:xfrm>
            <a:off x="251105" y="1592988"/>
            <a:ext cx="11689790" cy="7256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BB2E52-6264-DB0D-9621-02DC64577958}"/>
              </a:ext>
            </a:extLst>
          </p:cNvPr>
          <p:cNvSpPr/>
          <p:nvPr/>
        </p:nvSpPr>
        <p:spPr>
          <a:xfrm>
            <a:off x="11106917" y="2893198"/>
            <a:ext cx="2888511" cy="971324"/>
          </a:xfrm>
          <a:prstGeom prst="rect">
            <a:avLst/>
          </a:prstGeom>
          <a:solidFill>
            <a:srgbClr val="DEEBF7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3C5D12-89C3-96C8-FE41-D41DEF86CACA}"/>
                  </a:ext>
                </a:extLst>
              </p:cNvPr>
              <p:cNvSpPr txBox="1"/>
              <p:nvPr/>
            </p:nvSpPr>
            <p:spPr>
              <a:xfrm>
                <a:off x="12159148" y="3178805"/>
                <a:ext cx="751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3C5D12-89C3-96C8-FE41-D41DEF86C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9148" y="3178805"/>
                <a:ext cx="75184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7FE61942-13F1-026C-29BB-5C6EB959BBF5}"/>
              </a:ext>
            </a:extLst>
          </p:cNvPr>
          <p:cNvSpPr/>
          <p:nvPr/>
        </p:nvSpPr>
        <p:spPr>
          <a:xfrm>
            <a:off x="11000714" y="103955"/>
            <a:ext cx="1112360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Opt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-Solver for linear P3</a:t>
            </a:r>
            <a:endParaRPr lang="en-IL" sz="1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4093E6-E91E-A782-36FC-12592460ADBD}"/>
              </a:ext>
            </a:extLst>
          </p:cNvPr>
          <p:cNvSpPr/>
          <p:nvPr/>
        </p:nvSpPr>
        <p:spPr>
          <a:xfrm>
            <a:off x="0" y="5407783"/>
            <a:ext cx="12192000" cy="891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49CE29-477A-0D89-CF6D-356EBCC829BD}"/>
              </a:ext>
            </a:extLst>
          </p:cNvPr>
          <p:cNvSpPr/>
          <p:nvPr/>
        </p:nvSpPr>
        <p:spPr>
          <a:xfrm>
            <a:off x="867652" y="5964254"/>
            <a:ext cx="1135319" cy="28768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AB6B29-27BC-3108-AA1B-36F9BB990334}"/>
              </a:ext>
            </a:extLst>
          </p:cNvPr>
          <p:cNvSpPr/>
          <p:nvPr/>
        </p:nvSpPr>
        <p:spPr>
          <a:xfrm>
            <a:off x="158959" y="5342593"/>
            <a:ext cx="11845814" cy="956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We approximate P3 with its Dual Program and a variant of the </a:t>
            </a:r>
            <a:r>
              <a:rPr lang="en-US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ellipsoid method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(for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approx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)</a:t>
            </a:r>
          </a:p>
          <a:p>
            <a:pPr marL="180000" indent="-1800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The utilitarian solver is used inside the (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approx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) separation oracle for the Dual.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5FD07-250A-6458-5F3B-CDB4F704C754}"/>
              </a:ext>
            </a:extLst>
          </p:cNvPr>
          <p:cNvSpPr/>
          <p:nvPr/>
        </p:nvSpPr>
        <p:spPr>
          <a:xfrm>
            <a:off x="9438264" y="102264"/>
            <a:ext cx="1224415" cy="710489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4FCE6B5-3DBC-E97C-5A6A-001DA118D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579" y="2501377"/>
            <a:ext cx="4251287" cy="2672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8499DE-0BEE-78AC-BAA2-929C03309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221" y="2443915"/>
            <a:ext cx="4205568" cy="278729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2D969C1-9FDC-A140-E308-EE5EED3CA3FE}"/>
              </a:ext>
            </a:extLst>
          </p:cNvPr>
          <p:cNvCxnSpPr/>
          <p:nvPr/>
        </p:nvCxnSpPr>
        <p:spPr>
          <a:xfrm>
            <a:off x="5595257" y="3864522"/>
            <a:ext cx="8164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0EC95D4-40E8-A826-92F0-785A1EE6A598}"/>
              </a:ext>
            </a:extLst>
          </p:cNvPr>
          <p:cNvSpPr txBox="1"/>
          <p:nvPr/>
        </p:nvSpPr>
        <p:spPr>
          <a:xfrm>
            <a:off x="5595257" y="3495190"/>
            <a:ext cx="783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Dual</a:t>
            </a:r>
            <a:endParaRPr lang="en-IL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7377D1-A625-DE66-D073-9AB78B7E4213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  <a:effectLst/>
                <a:latin typeface="Abadi Extra Light" panose="020B0204020104020204" pitchFamily="34" charset="0"/>
              </a:rPr>
              <a:t>An efficient approximation scheme for the one-dimensional bin-packing problem.   Karmarkar</a:t>
            </a:r>
            <a:r>
              <a:rPr lang="en-US" sz="1400" dirty="0">
                <a:latin typeface="Abadi Extra Light" panose="020B0204020104020204" pitchFamily="34" charset="0"/>
                <a:cs typeface="Calibri Light" panose="020F0302020204030204" pitchFamily="34" charset="0"/>
              </a:rPr>
              <a:t>, and Karp,  1982.</a:t>
            </a:r>
            <a:endParaRPr lang="en-IL" sz="1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3383F0-0259-13CA-904F-ED8905CAA833}"/>
              </a:ext>
            </a:extLst>
          </p:cNvPr>
          <p:cNvSpPr/>
          <p:nvPr/>
        </p:nvSpPr>
        <p:spPr>
          <a:xfrm>
            <a:off x="7388195" y="3180100"/>
            <a:ext cx="3094748" cy="616628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7353F1-F492-0008-7368-4A99C83A7676}"/>
              </a:ext>
            </a:extLst>
          </p:cNvPr>
          <p:cNvSpPr/>
          <p:nvPr/>
        </p:nvSpPr>
        <p:spPr>
          <a:xfrm>
            <a:off x="2135475" y="1775706"/>
            <a:ext cx="1237645" cy="43894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0BBBB70-857B-7B80-3F7F-F162A3B4DCB8}"/>
                  </a:ext>
                </a:extLst>
              </p:cNvPr>
              <p:cNvSpPr txBox="1"/>
              <p:nvPr/>
            </p:nvSpPr>
            <p:spPr>
              <a:xfrm>
                <a:off x="349564" y="1718245"/>
                <a:ext cx="11385236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-Black-box for Utilitarian 	 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⇒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-Approx-Optimal Solver for P3</a:t>
                </a:r>
                <a:endParaRPr lang="en-IL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0BBBB70-857B-7B80-3F7F-F162A3B4D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4" y="1718245"/>
                <a:ext cx="11385236" cy="528543"/>
              </a:xfrm>
              <a:prstGeom prst="rect">
                <a:avLst/>
              </a:prstGeom>
              <a:blipFill>
                <a:blip r:embed="rId8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848EDC3-8902-6183-EF5E-A757DBBCC0FB}"/>
              </a:ext>
            </a:extLst>
          </p:cNvPr>
          <p:cNvSpPr/>
          <p:nvPr/>
        </p:nvSpPr>
        <p:spPr>
          <a:xfrm>
            <a:off x="9303487" y="1"/>
            <a:ext cx="2888511" cy="946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3F1403-75EB-46D6-FA97-4DCB8AC9DA96}"/>
                  </a:ext>
                </a:extLst>
              </p:cNvPr>
              <p:cNvSpPr txBox="1"/>
              <p:nvPr/>
            </p:nvSpPr>
            <p:spPr>
              <a:xfrm>
                <a:off x="10453337" y="157145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3F1403-75EB-46D6-FA97-4DCB8AC9D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337" y="157145"/>
                <a:ext cx="682289" cy="6001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53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00988-392A-DB6D-5D61-D24FA54D7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A829-F8FC-5205-369A-15489C221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06" y="125087"/>
            <a:ext cx="10268419" cy="1067557"/>
          </a:xfrm>
        </p:spPr>
        <p:txBody>
          <a:bodyPr anchor="t">
            <a:noAutofit/>
          </a:bodyPr>
          <a:lstStyle/>
          <a:p>
            <a:pPr algn="l">
              <a:lnSpc>
                <a:spcPts val="8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latin typeface="Arial Rounded MT Bold" panose="020F0704030504030204" pitchFamily="34" charset="0"/>
              </a:rPr>
              <a:t>Welfare objectives – Computation </a:t>
            </a:r>
            <a:endParaRPr lang="en-IL" sz="48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AC0D2C-9506-4032-430C-DDD9631B0E09}"/>
              </a:ext>
            </a:extLst>
          </p:cNvPr>
          <p:cNvSpPr/>
          <p:nvPr/>
        </p:nvSpPr>
        <p:spPr>
          <a:xfrm>
            <a:off x="2880386" y="1868911"/>
            <a:ext cx="8734670" cy="621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Maximize the 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sum</a:t>
            </a:r>
            <a:r>
              <a:rPr lang="en-US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 of agents’ utilities.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D770B-2E9B-FC06-5ACD-19FE26807B74}"/>
              </a:ext>
            </a:extLst>
          </p:cNvPr>
          <p:cNvSpPr/>
          <p:nvPr/>
        </p:nvSpPr>
        <p:spPr>
          <a:xfrm>
            <a:off x="0" y="4278327"/>
            <a:ext cx="12192000" cy="1985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213C62-444D-0E55-AC61-C4839E45B965}"/>
              </a:ext>
            </a:extLst>
          </p:cNvPr>
          <p:cNvSpPr/>
          <p:nvPr/>
        </p:nvSpPr>
        <p:spPr>
          <a:xfrm>
            <a:off x="158958" y="4289833"/>
            <a:ext cx="2261817" cy="1973653"/>
          </a:xfrm>
          <a:prstGeom prst="rect">
            <a:avLst/>
          </a:prstGeom>
          <a:solidFill>
            <a:srgbClr val="F5C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Leximin</a:t>
            </a:r>
            <a:endParaRPr lang="en-IL" sz="2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C865C5-7D73-661A-DB43-ED82DFF79309}"/>
              </a:ext>
            </a:extLst>
          </p:cNvPr>
          <p:cNvSpPr/>
          <p:nvPr/>
        </p:nvSpPr>
        <p:spPr>
          <a:xfrm>
            <a:off x="2880387" y="4289834"/>
            <a:ext cx="8734670" cy="621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M</a:t>
            </a:r>
            <a:r>
              <a:rPr lang="en-US" sz="240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aximize </a:t>
            </a:r>
            <a:r>
              <a:rPr lang="en-US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the minimum utility.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CBEEF9-F49C-BA59-411B-6E5F383AC2DE}"/>
              </a:ext>
            </a:extLst>
          </p:cNvPr>
          <p:cNvSpPr/>
          <p:nvPr/>
        </p:nvSpPr>
        <p:spPr>
          <a:xfrm>
            <a:off x="3272276" y="4740469"/>
            <a:ext cx="8048870" cy="621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subject to this, maximize second-smallest utility;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9E70D5-4DDA-692C-6690-91242F8314BC}"/>
              </a:ext>
            </a:extLst>
          </p:cNvPr>
          <p:cNvSpPr/>
          <p:nvPr/>
        </p:nvSpPr>
        <p:spPr>
          <a:xfrm>
            <a:off x="3979845" y="5191104"/>
            <a:ext cx="7678756" cy="621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subject to this, maximize third-smallest utility;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280ECC-D786-011F-F0DB-33AE3386AE6D}"/>
              </a:ext>
            </a:extLst>
          </p:cNvPr>
          <p:cNvSpPr/>
          <p:nvPr/>
        </p:nvSpPr>
        <p:spPr>
          <a:xfrm>
            <a:off x="7474158" y="5641740"/>
            <a:ext cx="2791070" cy="621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and so on.</a:t>
            </a:r>
          </a:p>
        </p:txBody>
      </p:sp>
      <p:pic>
        <p:nvPicPr>
          <p:cNvPr id="8" name="Picture 2" descr="Difficulty Levels: Over 3,790 Royalty-Free Licensable Stock Illustrations &amp;  Drawings | Shutterstock">
            <a:extLst>
              <a:ext uri="{FF2B5EF4-FFF2-40B4-BE49-F238E27FC236}">
                <a16:creationId xmlns:a16="http://schemas.microsoft.com/office/drawing/2014/main" id="{2A8A0B85-ECBD-6E93-6BD3-CF12FA0A1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8219" r="10002" b="11520"/>
          <a:stretch/>
        </p:blipFill>
        <p:spPr bwMode="auto">
          <a:xfrm>
            <a:off x="10765971" y="0"/>
            <a:ext cx="1426029" cy="10675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DBB974-02FB-F313-8EDD-015CAE76C8F5}"/>
              </a:ext>
            </a:extLst>
          </p:cNvPr>
          <p:cNvSpPr/>
          <p:nvPr/>
        </p:nvSpPr>
        <p:spPr>
          <a:xfrm>
            <a:off x="0" y="2008411"/>
            <a:ext cx="12192000" cy="621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F639F-9A31-8B7B-6499-3AF9C64E4068}"/>
              </a:ext>
            </a:extLst>
          </p:cNvPr>
          <p:cNvSpPr/>
          <p:nvPr/>
        </p:nvSpPr>
        <p:spPr>
          <a:xfrm>
            <a:off x="158959" y="2008411"/>
            <a:ext cx="2261817" cy="62174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CA8BE5-E044-7A12-A08F-1E1E23B66F61}"/>
              </a:ext>
            </a:extLst>
          </p:cNvPr>
          <p:cNvSpPr/>
          <p:nvPr/>
        </p:nvSpPr>
        <p:spPr>
          <a:xfrm>
            <a:off x="2793298" y="2008411"/>
            <a:ext cx="9311613" cy="621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aximize the 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sum</a:t>
            </a:r>
            <a:r>
              <a:rPr lang="en-US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 of agents’ utilities.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C86F96-8B1E-8629-A5D6-4F4985697F9E}"/>
              </a:ext>
            </a:extLst>
          </p:cNvPr>
          <p:cNvSpPr/>
          <p:nvPr/>
        </p:nvSpPr>
        <p:spPr>
          <a:xfrm>
            <a:off x="0" y="3549242"/>
            <a:ext cx="12192000" cy="621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A17820-8F2E-5668-350C-303238AEF940}"/>
              </a:ext>
            </a:extLst>
          </p:cNvPr>
          <p:cNvSpPr/>
          <p:nvPr/>
        </p:nvSpPr>
        <p:spPr>
          <a:xfrm>
            <a:off x="158959" y="3550497"/>
            <a:ext cx="2261817" cy="621746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Egalitarian</a:t>
            </a:r>
            <a:endParaRPr lang="en-IL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6D948F-2948-4829-9D6E-623CFD3B1825}"/>
              </a:ext>
            </a:extLst>
          </p:cNvPr>
          <p:cNvSpPr/>
          <p:nvPr/>
        </p:nvSpPr>
        <p:spPr>
          <a:xfrm>
            <a:off x="2880387" y="3550497"/>
            <a:ext cx="8734670" cy="621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aximize the 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minimum</a:t>
            </a:r>
            <a:r>
              <a:rPr lang="en-US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 utility.</a:t>
            </a:r>
          </a:p>
        </p:txBody>
      </p:sp>
    </p:spTree>
    <p:extLst>
      <p:ext uri="{BB962C8B-B14F-4D97-AF65-F5344CB8AC3E}">
        <p14:creationId xmlns:p14="http://schemas.microsoft.com/office/powerpoint/2010/main" val="25783541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84B1C-00E3-A1D3-95C7-6A4DEA6E3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FA289C-B073-54AE-F9FD-C31B3FB8E0C4}"/>
              </a:ext>
            </a:extLst>
          </p:cNvPr>
          <p:cNvSpPr/>
          <p:nvPr/>
        </p:nvSpPr>
        <p:spPr>
          <a:xfrm>
            <a:off x="251107" y="1129175"/>
            <a:ext cx="11689790" cy="46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Corollary 9.1  +  Lemma 10.1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B49596-1642-14E9-0A00-6009A15B62FF}"/>
              </a:ext>
            </a:extLst>
          </p:cNvPr>
          <p:cNvSpPr/>
          <p:nvPr/>
        </p:nvSpPr>
        <p:spPr>
          <a:xfrm>
            <a:off x="251105" y="1592988"/>
            <a:ext cx="11689790" cy="7256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1D2078-1F4F-F176-40E3-478665BBDF37}"/>
              </a:ext>
            </a:extLst>
          </p:cNvPr>
          <p:cNvSpPr/>
          <p:nvPr/>
        </p:nvSpPr>
        <p:spPr>
          <a:xfrm>
            <a:off x="0" y="5407783"/>
            <a:ext cx="12192000" cy="891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8FB661-5A65-3E43-A517-9179F96F6616}"/>
              </a:ext>
            </a:extLst>
          </p:cNvPr>
          <p:cNvSpPr/>
          <p:nvPr/>
        </p:nvSpPr>
        <p:spPr>
          <a:xfrm>
            <a:off x="867652" y="5964254"/>
            <a:ext cx="1135319" cy="28768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04BC2C-36C9-6A45-A97E-500BAACEE1EE}"/>
              </a:ext>
            </a:extLst>
          </p:cNvPr>
          <p:cNvSpPr/>
          <p:nvPr/>
        </p:nvSpPr>
        <p:spPr>
          <a:xfrm>
            <a:off x="158959" y="5342593"/>
            <a:ext cx="11845814" cy="956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We approximate P3 with its Dual Program and a variant of the </a:t>
            </a:r>
            <a:r>
              <a:rPr lang="en-US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ellipsoid method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(for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approx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)</a:t>
            </a:r>
          </a:p>
          <a:p>
            <a:pPr marL="180000" indent="-1800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The utilitarian solver is used inside the (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approx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) separation oracle for the Dual.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B1BEB34-7EF4-281C-7D88-7855C223E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79" y="2501377"/>
            <a:ext cx="4251287" cy="2672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2C320E-3E0D-469B-33A4-31E8BD3AF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221" y="2443915"/>
            <a:ext cx="4205568" cy="278729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A5D34B7-ED42-6289-D46A-6A1E9C67F36B}"/>
              </a:ext>
            </a:extLst>
          </p:cNvPr>
          <p:cNvCxnSpPr/>
          <p:nvPr/>
        </p:nvCxnSpPr>
        <p:spPr>
          <a:xfrm>
            <a:off x="5595257" y="3864522"/>
            <a:ext cx="8164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311AB9D-6B36-3D12-AD18-BD14F867F22C}"/>
              </a:ext>
            </a:extLst>
          </p:cNvPr>
          <p:cNvSpPr txBox="1"/>
          <p:nvPr/>
        </p:nvSpPr>
        <p:spPr>
          <a:xfrm>
            <a:off x="5595257" y="3495190"/>
            <a:ext cx="783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Dual</a:t>
            </a:r>
            <a:endParaRPr lang="en-IL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FA2D7F-2F0C-3F2E-6A3C-921A7670EDA1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  <a:effectLst/>
                <a:latin typeface="Abadi Extra Light" panose="020B0204020104020204" pitchFamily="34" charset="0"/>
              </a:rPr>
              <a:t>An efficient approximation scheme for the one-dimensional bin-packing problem.   Karmarkar</a:t>
            </a:r>
            <a:r>
              <a:rPr lang="en-US" sz="1400" dirty="0">
                <a:latin typeface="Abadi Extra Light" panose="020B0204020104020204" pitchFamily="34" charset="0"/>
                <a:cs typeface="Calibri Light" panose="020F0302020204030204" pitchFamily="34" charset="0"/>
              </a:rPr>
              <a:t>, and Karp,  1982.</a:t>
            </a:r>
            <a:endParaRPr lang="en-IL" sz="1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436F66-A8C9-519E-0649-7554FFECB2A2}"/>
              </a:ext>
            </a:extLst>
          </p:cNvPr>
          <p:cNvSpPr/>
          <p:nvPr/>
        </p:nvSpPr>
        <p:spPr>
          <a:xfrm>
            <a:off x="7388195" y="3180100"/>
            <a:ext cx="3094748" cy="616628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05DB4-2FF3-5781-91B9-C92DAF7BD1B7}"/>
              </a:ext>
            </a:extLst>
          </p:cNvPr>
          <p:cNvSpPr/>
          <p:nvPr/>
        </p:nvSpPr>
        <p:spPr>
          <a:xfrm>
            <a:off x="8219440" y="3180100"/>
            <a:ext cx="619760" cy="616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128506-0E11-0045-C88C-1CE6EE15CADC}"/>
                  </a:ext>
                </a:extLst>
              </p:cNvPr>
              <p:cNvSpPr/>
              <p:nvPr/>
            </p:nvSpPr>
            <p:spPr>
              <a:xfrm>
                <a:off x="11415841" y="2867847"/>
                <a:ext cx="385193" cy="4064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128506-0E11-0045-C88C-1CE6EE15C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841" y="2867847"/>
                <a:ext cx="385193" cy="4064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F903FEC-93CD-0A3E-3763-B488A5406FEB}"/>
              </a:ext>
            </a:extLst>
          </p:cNvPr>
          <p:cNvCxnSpPr>
            <a:cxnSpLocks/>
            <a:stCxn id="5" idx="0"/>
          </p:cNvCxnSpPr>
          <p:nvPr/>
        </p:nvCxnSpPr>
        <p:spPr>
          <a:xfrm rot="5400000" flipH="1" flipV="1">
            <a:off x="9859098" y="1741278"/>
            <a:ext cx="109044" cy="27686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3C2B31C-A840-41BD-3EA9-CA585CCFA35A}"/>
              </a:ext>
            </a:extLst>
          </p:cNvPr>
          <p:cNvSpPr/>
          <p:nvPr/>
        </p:nvSpPr>
        <p:spPr>
          <a:xfrm>
            <a:off x="2135475" y="1775706"/>
            <a:ext cx="1237645" cy="43894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444E129-1BAD-4FFC-779A-EF82CED91379}"/>
                  </a:ext>
                </a:extLst>
              </p:cNvPr>
              <p:cNvSpPr txBox="1"/>
              <p:nvPr/>
            </p:nvSpPr>
            <p:spPr>
              <a:xfrm>
                <a:off x="349564" y="1718245"/>
                <a:ext cx="11385236" cy="52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-Black-box for Utilitarian 	 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⇒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-Approx-Optimal Solver for P3</a:t>
                </a:r>
                <a:endParaRPr lang="en-IL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444E129-1BAD-4FFC-779A-EF82CED91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64" y="1718245"/>
                <a:ext cx="11385236" cy="528543"/>
              </a:xfrm>
              <a:prstGeom prst="rect">
                <a:avLst/>
              </a:prstGeom>
              <a:blipFill>
                <a:blip r:embed="rId8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9ECAE7FE-8E16-C6FC-F25E-DAA5AE84DEB8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59621" y="65664"/>
                <a:ext cx="7414540" cy="986838"/>
              </a:xfrm>
            </p:spPr>
            <p:txBody>
              <a:bodyPr anchor="ctr"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32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SG" sz="32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3200" dirty="0"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-Approx-Optimal Solver for P3 </a:t>
                </a:r>
                <a:endParaRPr lang="en-IL" sz="3200" u="sng" dirty="0"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9ECAE7FE-8E16-C6FC-F25E-DAA5AE84DE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59621" y="65664"/>
                <a:ext cx="7414540" cy="986838"/>
              </a:xfrm>
              <a:blipFill>
                <a:blip r:embed="rId9"/>
                <a:stretch>
                  <a:fillRect l="-21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4C4EF3CD-27C5-E198-6DC2-F7CB6868AFD5}"/>
              </a:ext>
            </a:extLst>
          </p:cNvPr>
          <p:cNvSpPr/>
          <p:nvPr/>
        </p:nvSpPr>
        <p:spPr>
          <a:xfrm>
            <a:off x="11000714" y="103955"/>
            <a:ext cx="1112360" cy="710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Opt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-Solver for linear P3</a:t>
            </a:r>
            <a:endParaRPr lang="en-IL" sz="1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0621E5-9529-7869-61EC-47506F564F28}"/>
              </a:ext>
            </a:extLst>
          </p:cNvPr>
          <p:cNvSpPr/>
          <p:nvPr/>
        </p:nvSpPr>
        <p:spPr>
          <a:xfrm>
            <a:off x="9438264" y="102264"/>
            <a:ext cx="1224415" cy="710489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A07AA9-6271-5C06-82A5-A5477069173D}"/>
              </a:ext>
            </a:extLst>
          </p:cNvPr>
          <p:cNvSpPr/>
          <p:nvPr/>
        </p:nvSpPr>
        <p:spPr>
          <a:xfrm>
            <a:off x="9303487" y="1"/>
            <a:ext cx="2888511" cy="946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966D06-E24E-AB9A-6246-8C9AF0506C2C}"/>
                  </a:ext>
                </a:extLst>
              </p:cNvPr>
              <p:cNvSpPr txBox="1"/>
              <p:nvPr/>
            </p:nvSpPr>
            <p:spPr>
              <a:xfrm>
                <a:off x="10453337" y="157145"/>
                <a:ext cx="682289" cy="6001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966D06-E24E-AB9A-6246-8C9AF0506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337" y="157145"/>
                <a:ext cx="682289" cy="6001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066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44B9C-6C9C-CD27-733C-5D9E8CCDD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F0B2481-0CFA-80F2-5C48-802FE559B504}"/>
              </a:ext>
            </a:extLst>
          </p:cNvPr>
          <p:cNvSpPr/>
          <p:nvPr/>
        </p:nvSpPr>
        <p:spPr>
          <a:xfrm>
            <a:off x="6702454" y="2452613"/>
            <a:ext cx="1749785" cy="2481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872662-3844-273A-3F8D-D25980DB9747}"/>
              </a:ext>
            </a:extLst>
          </p:cNvPr>
          <p:cNvSpPr/>
          <p:nvPr/>
        </p:nvSpPr>
        <p:spPr>
          <a:xfrm>
            <a:off x="6400437" y="2892056"/>
            <a:ext cx="351237" cy="340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0F54FC-D35D-324B-D38A-90440818CE4C}"/>
              </a:ext>
            </a:extLst>
          </p:cNvPr>
          <p:cNvSpPr/>
          <p:nvPr/>
        </p:nvSpPr>
        <p:spPr>
          <a:xfrm>
            <a:off x="10848774" y="223910"/>
            <a:ext cx="1185005" cy="1394540"/>
          </a:xfrm>
          <a:prstGeom prst="rect">
            <a:avLst/>
          </a:prstGeom>
          <a:solidFill>
            <a:srgbClr val="F5C2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Leximin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Approx</a:t>
            </a:r>
            <a:endParaRPr lang="en-IL" sz="20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8D22E9F-7B3A-FCA4-E41D-794DB890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25" y="178548"/>
            <a:ext cx="3709858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Reduction Flow</a:t>
            </a:r>
            <a:endParaRPr lang="en-IL" sz="3600" u="sng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3EC390-F4E2-1968-EC76-A30342DB89FA}"/>
              </a:ext>
            </a:extLst>
          </p:cNvPr>
          <p:cNvSpPr/>
          <p:nvPr/>
        </p:nvSpPr>
        <p:spPr>
          <a:xfrm>
            <a:off x="8704650" y="223910"/>
            <a:ext cx="1731804" cy="1394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Ordered Outcome Alg.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B799FF-85DD-8303-C22F-B09DC5A849D5}"/>
              </a:ext>
            </a:extLst>
          </p:cNvPr>
          <p:cNvSpPr/>
          <p:nvPr/>
        </p:nvSpPr>
        <p:spPr>
          <a:xfrm>
            <a:off x="8831012" y="890083"/>
            <a:ext cx="1479080" cy="604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Shallow Solver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3299A1-9A9E-120D-1F82-011C80492036}"/>
              </a:ext>
            </a:extLst>
          </p:cNvPr>
          <p:cNvSpPr/>
          <p:nvPr/>
        </p:nvSpPr>
        <p:spPr>
          <a:xfrm>
            <a:off x="8831012" y="3147360"/>
            <a:ext cx="1479080" cy="9402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Shallow Solver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87705A-9FB0-D72B-5A32-15256292ECD1}"/>
              </a:ext>
            </a:extLst>
          </p:cNvPr>
          <p:cNvSpPr/>
          <p:nvPr/>
        </p:nvSpPr>
        <p:spPr>
          <a:xfrm>
            <a:off x="6802802" y="3875915"/>
            <a:ext cx="1561748" cy="940278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0716F7-0E69-BD13-4919-13C86AABD6D7}"/>
                  </a:ext>
                </a:extLst>
              </p:cNvPr>
              <p:cNvSpPr txBox="1"/>
              <p:nvPr/>
            </p:nvSpPr>
            <p:spPr>
              <a:xfrm>
                <a:off x="7190107" y="3438112"/>
                <a:ext cx="75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0716F7-0E69-BD13-4919-13C86AABD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07" y="3438112"/>
                <a:ext cx="7518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3DBD408-66DC-715A-1574-0D8E1FB5DFA7}"/>
              </a:ext>
            </a:extLst>
          </p:cNvPr>
          <p:cNvSpPr/>
          <p:nvPr/>
        </p:nvSpPr>
        <p:spPr>
          <a:xfrm>
            <a:off x="2869591" y="2572293"/>
            <a:ext cx="1570720" cy="938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 Solver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for linear P3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EF2F1E-2D8C-0047-1DA3-1675182E3110}"/>
              </a:ext>
            </a:extLst>
          </p:cNvPr>
          <p:cNvSpPr/>
          <p:nvPr/>
        </p:nvSpPr>
        <p:spPr>
          <a:xfrm>
            <a:off x="371849" y="1699174"/>
            <a:ext cx="2090809" cy="2759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Ellipsoid Variant on P3 &amp; D3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2EBC3B-329E-BC3F-9767-51DC6A5CD601}"/>
              </a:ext>
            </a:extLst>
          </p:cNvPr>
          <p:cNvSpPr/>
          <p:nvPr/>
        </p:nvSpPr>
        <p:spPr>
          <a:xfrm>
            <a:off x="490984" y="2368001"/>
            <a:ext cx="1852539" cy="20040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Approx-Separation-Oracle for D3</a:t>
            </a:r>
            <a:endParaRPr lang="en-US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29149A-B8D4-DB17-5D18-644443C91076}"/>
              </a:ext>
            </a:extLst>
          </p:cNvPr>
          <p:cNvSpPr/>
          <p:nvPr/>
        </p:nvSpPr>
        <p:spPr>
          <a:xfrm>
            <a:off x="636379" y="3282662"/>
            <a:ext cx="1561748" cy="940278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C88D14-9EF7-3B55-36A4-63D14EC8F23A}"/>
              </a:ext>
            </a:extLst>
          </p:cNvPr>
          <p:cNvCxnSpPr>
            <a:stCxn id="18" idx="2"/>
            <a:endCxn id="2" idx="0"/>
          </p:cNvCxnSpPr>
          <p:nvPr/>
        </p:nvCxnSpPr>
        <p:spPr>
          <a:xfrm>
            <a:off x="9570552" y="1494156"/>
            <a:ext cx="0" cy="16532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27D9BB-454E-6BF6-8F5A-A494EDEFA40B}"/>
                  </a:ext>
                </a:extLst>
              </p:cNvPr>
              <p:cNvSpPr txBox="1"/>
              <p:nvPr/>
            </p:nvSpPr>
            <p:spPr>
              <a:xfrm>
                <a:off x="10269571" y="625279"/>
                <a:ext cx="682289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27D9BB-454E-6BF6-8F5A-A494EDEFA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571" y="625279"/>
                <a:ext cx="682289" cy="661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831DBD-6D93-D349-B36E-7565236ED6FA}"/>
                  </a:ext>
                </a:extLst>
              </p:cNvPr>
              <p:cNvSpPr txBox="1"/>
              <p:nvPr/>
            </p:nvSpPr>
            <p:spPr>
              <a:xfrm>
                <a:off x="8277681" y="3255862"/>
                <a:ext cx="682289" cy="72327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6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831DBD-6D93-D349-B36E-7565236ED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681" y="3255862"/>
                <a:ext cx="682289" cy="723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010D64-733E-E5FD-7100-517B64E1D7F6}"/>
                  </a:ext>
                </a:extLst>
              </p:cNvPr>
              <p:cNvSpPr txBox="1"/>
              <p:nvPr/>
            </p:nvSpPr>
            <p:spPr>
              <a:xfrm>
                <a:off x="6225443" y="2746174"/>
                <a:ext cx="682289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010D64-733E-E5FD-7100-517B64E1D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443" y="2746174"/>
                <a:ext cx="682289" cy="661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6A423A-6386-3AAC-FA34-F3DF2F4DA757}"/>
                  </a:ext>
                </a:extLst>
              </p:cNvPr>
              <p:cNvSpPr txBox="1"/>
              <p:nvPr/>
            </p:nvSpPr>
            <p:spPr>
              <a:xfrm>
                <a:off x="4264933" y="2746174"/>
                <a:ext cx="682289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6A423A-6386-3AAC-FA34-F3DF2F4DA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933" y="2746174"/>
                <a:ext cx="682289" cy="661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193A7AF-EEF7-C2D0-FBAA-392BFE2F1327}"/>
                  </a:ext>
                </a:extLst>
              </p:cNvPr>
              <p:cNvSpPr txBox="1"/>
              <p:nvPr/>
            </p:nvSpPr>
            <p:spPr>
              <a:xfrm>
                <a:off x="2274909" y="2746174"/>
                <a:ext cx="682289" cy="6617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⇒</m:t>
                      </m:r>
                    </m:oMath>
                  </m:oMathPara>
                </a14:m>
                <a:endParaRPr lang="en-IL" sz="32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193A7AF-EEF7-C2D0-FBAA-392BFE2F1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909" y="2746174"/>
                <a:ext cx="682289" cy="661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321F29D4-84AC-10D6-659D-0B247ED17025}"/>
              </a:ext>
            </a:extLst>
          </p:cNvPr>
          <p:cNvSpPr/>
          <p:nvPr/>
        </p:nvSpPr>
        <p:spPr>
          <a:xfrm>
            <a:off x="191091" y="5690750"/>
            <a:ext cx="1561748" cy="940278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C54E9441-2962-1AE0-40F2-0C401B58EAF6}"/>
              </a:ext>
            </a:extLst>
          </p:cNvPr>
          <p:cNvCxnSpPr>
            <a:cxnSpLocks/>
            <a:stCxn id="28" idx="0"/>
            <a:endCxn id="10" idx="2"/>
          </p:cNvCxnSpPr>
          <p:nvPr/>
        </p:nvCxnSpPr>
        <p:spPr>
          <a:xfrm rot="5400000" flipH="1" flipV="1">
            <a:off x="460704" y="4734201"/>
            <a:ext cx="1467810" cy="445288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206BC2F3-2B77-1956-05ED-68846CAA71CA}"/>
              </a:ext>
            </a:extLst>
          </p:cNvPr>
          <p:cNvCxnSpPr>
            <a:cxnSpLocks/>
            <a:stCxn id="28" idx="3"/>
            <a:endCxn id="19" idx="2"/>
          </p:cNvCxnSpPr>
          <p:nvPr/>
        </p:nvCxnSpPr>
        <p:spPr>
          <a:xfrm flipV="1">
            <a:off x="1752839" y="4816193"/>
            <a:ext cx="5830837" cy="1344696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1225C15-0C51-0D23-ECF2-E0B038E4CB01}"/>
              </a:ext>
            </a:extLst>
          </p:cNvPr>
          <p:cNvSpPr/>
          <p:nvPr/>
        </p:nvSpPr>
        <p:spPr>
          <a:xfrm>
            <a:off x="6793830" y="2571314"/>
            <a:ext cx="1570720" cy="9402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Weak Feasibility-Oracle for P1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C50396-C5DC-152F-BD05-E7CE7631800C}"/>
              </a:ext>
            </a:extLst>
          </p:cNvPr>
          <p:cNvSpPr/>
          <p:nvPr/>
        </p:nvSpPr>
        <p:spPr>
          <a:xfrm>
            <a:off x="4829717" y="2572293"/>
            <a:ext cx="1570720" cy="938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 Solver for P2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674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7725D-F6FA-FE50-59B8-E54B23A16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C2EAACE5-EA9D-C360-8231-83737E2197C9}"/>
              </a:ext>
            </a:extLst>
          </p:cNvPr>
          <p:cNvGrpSpPr/>
          <p:nvPr/>
        </p:nvGrpSpPr>
        <p:grpSpPr>
          <a:xfrm>
            <a:off x="1116419" y="1265274"/>
            <a:ext cx="10621925" cy="5007935"/>
            <a:chOff x="1116419" y="1265274"/>
            <a:chExt cx="10621925" cy="5007935"/>
          </a:xfrm>
        </p:grpSpPr>
        <p:pic>
          <p:nvPicPr>
            <p:cNvPr id="1028" name="Picture 4" descr="Winding Road Drawing Vector Images (over 470)">
              <a:extLst>
                <a:ext uri="{FF2B5EF4-FFF2-40B4-BE49-F238E27FC236}">
                  <a16:creationId xmlns:a16="http://schemas.microsoft.com/office/drawing/2014/main" id="{B5374219-FF30-BC31-A953-E48A5C1F7E6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419" y="1265274"/>
              <a:ext cx="10621925" cy="5007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" name="Isosceles Triangle 1023">
              <a:extLst>
                <a:ext uri="{FF2B5EF4-FFF2-40B4-BE49-F238E27FC236}">
                  <a16:creationId xmlns:a16="http://schemas.microsoft.com/office/drawing/2014/main" id="{19F85B8E-EB76-8DF3-FA2E-62CE3D1FAF9A}"/>
                </a:ext>
              </a:extLst>
            </p:cNvPr>
            <p:cNvSpPr/>
            <p:nvPr/>
          </p:nvSpPr>
          <p:spPr>
            <a:xfrm rot="2659148">
              <a:off x="5798819" y="4869180"/>
              <a:ext cx="213360" cy="16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25" name="Isosceles Triangle 1024">
              <a:extLst>
                <a:ext uri="{FF2B5EF4-FFF2-40B4-BE49-F238E27FC236}">
                  <a16:creationId xmlns:a16="http://schemas.microsoft.com/office/drawing/2014/main" id="{0572D55A-CCEA-8635-5C5F-DA904EDF7AB0}"/>
                </a:ext>
              </a:extLst>
            </p:cNvPr>
            <p:cNvSpPr/>
            <p:nvPr/>
          </p:nvSpPr>
          <p:spPr>
            <a:xfrm rot="18972989">
              <a:off x="5779575" y="3849396"/>
              <a:ext cx="213360" cy="16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27" name="Isosceles Triangle 1026">
              <a:extLst>
                <a:ext uri="{FF2B5EF4-FFF2-40B4-BE49-F238E27FC236}">
                  <a16:creationId xmlns:a16="http://schemas.microsoft.com/office/drawing/2014/main" id="{F685E16B-E593-2102-C398-AFEB3F1B1BDF}"/>
                </a:ext>
              </a:extLst>
            </p:cNvPr>
            <p:cNvSpPr/>
            <p:nvPr/>
          </p:nvSpPr>
          <p:spPr>
            <a:xfrm rot="724623">
              <a:off x="5055675" y="2919756"/>
              <a:ext cx="213360" cy="16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id="{AE612615-06AA-C1BA-18FC-D7BA6487C90C}"/>
                </a:ext>
              </a:extLst>
            </p:cNvPr>
            <p:cNvSpPr/>
            <p:nvPr/>
          </p:nvSpPr>
          <p:spPr>
            <a:xfrm rot="5069799">
              <a:off x="6320701" y="2272057"/>
              <a:ext cx="213360" cy="16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30" name="Isosceles Triangle 1029">
              <a:extLst>
                <a:ext uri="{FF2B5EF4-FFF2-40B4-BE49-F238E27FC236}">
                  <a16:creationId xmlns:a16="http://schemas.microsoft.com/office/drawing/2014/main" id="{7E2E46B7-A832-ADBD-BCC8-5948D4C5D396}"/>
                </a:ext>
              </a:extLst>
            </p:cNvPr>
            <p:cNvSpPr/>
            <p:nvPr/>
          </p:nvSpPr>
          <p:spPr>
            <a:xfrm rot="5912644">
              <a:off x="8164740" y="2455636"/>
              <a:ext cx="213360" cy="16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31" name="Isosceles Triangle 1030">
              <a:extLst>
                <a:ext uri="{FF2B5EF4-FFF2-40B4-BE49-F238E27FC236}">
                  <a16:creationId xmlns:a16="http://schemas.microsoft.com/office/drawing/2014/main" id="{0E259E90-8102-82D1-2F81-FCE583C0D332}"/>
                </a:ext>
              </a:extLst>
            </p:cNvPr>
            <p:cNvSpPr/>
            <p:nvPr/>
          </p:nvSpPr>
          <p:spPr>
            <a:xfrm rot="3564325">
              <a:off x="10016401" y="2138763"/>
              <a:ext cx="213360" cy="16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32" name="Isosceles Triangle 1031">
              <a:extLst>
                <a:ext uri="{FF2B5EF4-FFF2-40B4-BE49-F238E27FC236}">
                  <a16:creationId xmlns:a16="http://schemas.microsoft.com/office/drawing/2014/main" id="{4CA43E17-C184-0E61-1603-7ECD01C6273B}"/>
                </a:ext>
              </a:extLst>
            </p:cNvPr>
            <p:cNvSpPr/>
            <p:nvPr/>
          </p:nvSpPr>
          <p:spPr>
            <a:xfrm rot="4758312">
              <a:off x="2291587" y="5431738"/>
              <a:ext cx="213360" cy="16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33" name="Isosceles Triangle 1032">
              <a:extLst>
                <a:ext uri="{FF2B5EF4-FFF2-40B4-BE49-F238E27FC236}">
                  <a16:creationId xmlns:a16="http://schemas.microsoft.com/office/drawing/2014/main" id="{26D68396-2B9C-66AD-4360-D9319394EC39}"/>
                </a:ext>
              </a:extLst>
            </p:cNvPr>
            <p:cNvSpPr/>
            <p:nvPr/>
          </p:nvSpPr>
          <p:spPr>
            <a:xfrm rot="5400000">
              <a:off x="4169156" y="5351727"/>
              <a:ext cx="213360" cy="16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A70C7E5-71BB-E127-360E-76F1B8AEC24E}"/>
              </a:ext>
            </a:extLst>
          </p:cNvPr>
          <p:cNvSpPr/>
          <p:nvPr/>
        </p:nvSpPr>
        <p:spPr>
          <a:xfrm>
            <a:off x="191091" y="5690750"/>
            <a:ext cx="1561748" cy="940278"/>
          </a:xfrm>
          <a:prstGeom prst="rect">
            <a:avLst/>
          </a:prstGeom>
          <a:solidFill>
            <a:srgbClr val="E9F6DC"/>
          </a:solidFill>
          <a:ln>
            <a:solidFill>
              <a:schemeClr val="tx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Approx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Black-Box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for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B3D71D-E79B-E1EB-8A39-A649D06A2566}"/>
              </a:ext>
            </a:extLst>
          </p:cNvPr>
          <p:cNvSpPr/>
          <p:nvPr/>
        </p:nvSpPr>
        <p:spPr>
          <a:xfrm>
            <a:off x="10848773" y="223910"/>
            <a:ext cx="1185005" cy="1394540"/>
          </a:xfrm>
          <a:prstGeom prst="rect">
            <a:avLst/>
          </a:prstGeom>
          <a:solidFill>
            <a:srgbClr val="F5C2C2"/>
          </a:solidFill>
          <a:ln>
            <a:solidFill>
              <a:schemeClr val="tx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Leximin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Approx</a:t>
            </a:r>
            <a:endParaRPr lang="en-IL" sz="2000" dirty="0"/>
          </a:p>
        </p:txBody>
      </p:sp>
      <p:pic>
        <p:nvPicPr>
          <p:cNvPr id="3076" name="Picture 4" descr="Finish line Generic Flat icon | Freepik">
            <a:extLst>
              <a:ext uri="{FF2B5EF4-FFF2-40B4-BE49-F238E27FC236}">
                <a16:creationId xmlns:a16="http://schemas.microsoft.com/office/drawing/2014/main" id="{745EC55D-A096-4B88-F488-70ECD4C6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80" y="1297523"/>
            <a:ext cx="2847218" cy="28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,600+ Finish Line Icon Stock Illustrations, Royalty-Free Vector Graphics &amp;  Clip Art - iStock | Race finish line icon, Finish line icon vector, Runners finish  line icon">
            <a:extLst>
              <a:ext uri="{FF2B5EF4-FFF2-40B4-BE49-F238E27FC236}">
                <a16:creationId xmlns:a16="http://schemas.microsoft.com/office/drawing/2014/main" id="{FC65438D-CF61-D86A-CAAB-FE71A23EB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t="11913" r="15681" b="10690"/>
          <a:stretch/>
        </p:blipFill>
        <p:spPr bwMode="auto">
          <a:xfrm>
            <a:off x="7153540" y="4529575"/>
            <a:ext cx="1901979" cy="220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nish line - Free sports and competition icons">
            <a:extLst>
              <a:ext uri="{FF2B5EF4-FFF2-40B4-BE49-F238E27FC236}">
                <a16:creationId xmlns:a16="http://schemas.microsoft.com/office/drawing/2014/main" id="{E9417291-1181-D337-9D84-DE0A32B3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70" y="3172272"/>
            <a:ext cx="2968194" cy="29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8FE127-4101-761A-810E-069D0C8B84DB}"/>
              </a:ext>
            </a:extLst>
          </p:cNvPr>
          <p:cNvSpPr txBox="1">
            <a:spLocks/>
          </p:cNvSpPr>
          <p:nvPr/>
        </p:nvSpPr>
        <p:spPr>
          <a:xfrm>
            <a:off x="126725" y="178548"/>
            <a:ext cx="3709858" cy="827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latin typeface="Arial Rounded MT Bold" panose="020F0704030504030204" pitchFamily="34" charset="0"/>
                <a:cs typeface="Calibri Light" panose="020F0302020204030204" pitchFamily="34" charset="0"/>
              </a:rPr>
              <a:t>Reduction Flow</a:t>
            </a:r>
            <a:endParaRPr lang="en-IL" sz="3600" u="sng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174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C959D-9A17-3EDF-FC28-BDE12DC5D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07D9BFB-8A00-B4B9-70C8-A3E85046C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85" y="341137"/>
            <a:ext cx="10807344" cy="827703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Arial Rounded MT Bold" panose="020F0704030504030204" pitchFamily="34" charset="0"/>
              </a:rPr>
              <a:t>Open Questions</a:t>
            </a:r>
            <a:endParaRPr lang="en-IL" sz="13800" u="sng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3" name="Picture 3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321E473-448B-C91A-B22C-95979393E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139" y="5320584"/>
            <a:ext cx="1367176" cy="1367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8D4ADA-B22E-274C-6345-ED234E924AC1}"/>
                  </a:ext>
                </a:extLst>
              </p:cNvPr>
              <p:cNvSpPr txBox="1"/>
              <p:nvPr/>
            </p:nvSpPr>
            <p:spPr>
              <a:xfrm>
                <a:off x="453816" y="1298753"/>
                <a:ext cx="1149049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b="1" dirty="0"/>
                  <a:t>Social choice problems with utilities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br>
                  <a:rPr lang="en-US" sz="2800" b="1" dirty="0"/>
                </a:br>
                <a:r>
                  <a:rPr lang="en-US" sz="2800" dirty="0"/>
                  <a:t>(e.g. fair allocation of chores, facility location)</a:t>
                </a:r>
                <a:endParaRPr lang="en-US" sz="2800" b="1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1" dirty="0"/>
                  <a:t>Nash welfare objective </a:t>
                </a:r>
                <a:r>
                  <a:rPr lang="en-US" sz="2800" dirty="0"/>
                  <a:t>= Maximize the product of utilities.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Sweet-spot between utilitarian and egalitarian.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Often as hard as egalitarian.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Is there an analogous reduction for Nash welfare?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1" dirty="0"/>
                  <a:t>Best of both worlds: </a:t>
                </a:r>
                <a:r>
                  <a:rPr lang="en-US" sz="2800" dirty="0"/>
                  <a:t>Can we guarantee any ex-post fairness?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8D4ADA-B22E-274C-6345-ED234E924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16" y="1298753"/>
                <a:ext cx="11490499" cy="3970318"/>
              </a:xfrm>
              <a:prstGeom prst="rect">
                <a:avLst/>
              </a:prstGeom>
              <a:blipFill>
                <a:blip r:embed="rId4"/>
                <a:stretch>
                  <a:fillRect l="-1061" t="-1536" b="-33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D2EBFEE-F68B-BF9E-BECA-218388D9FF45}"/>
              </a:ext>
            </a:extLst>
          </p:cNvPr>
          <p:cNvSpPr/>
          <p:nvPr/>
        </p:nvSpPr>
        <p:spPr>
          <a:xfrm>
            <a:off x="247685" y="5802736"/>
            <a:ext cx="5974211" cy="747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 Rounded MT Bold"/>
              </a:rPr>
              <a:t>Please contact us for any question and any answer!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 Rounded MT Bold"/>
                <a:sym typeface="Wingdings" panose="05000000000000000000" pitchFamily="2" charset="2"/>
              </a:rPr>
              <a:t></a:t>
            </a:r>
            <a:r>
              <a:rPr lang="en-US" dirty="0">
                <a:solidFill>
                  <a:schemeClr val="tx1"/>
                </a:solidFill>
                <a:latin typeface="Arial Rounded MT Bold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hlinkClick r:id="rId5"/>
              </a:rPr>
              <a:t>erelsgl@gmail.com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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Arial Rounded MT Bold"/>
                <a:hlinkClick r:id="rId6"/>
              </a:rPr>
              <a:t>eden.r.hartman@gmail.com</a:t>
            </a:r>
            <a:r>
              <a:rPr lang="en-US" sz="1600" dirty="0">
                <a:solidFill>
                  <a:schemeClr val="tx1"/>
                </a:solidFill>
                <a:latin typeface="Arial Rounded MT Bold"/>
              </a:rPr>
              <a:t>   </a:t>
            </a:r>
            <a:endParaRPr lang="en-IL" sz="1600" dirty="0">
              <a:solidFill>
                <a:schemeClr val="tx1"/>
              </a:solidFill>
              <a:latin typeface="Arial Rounded MT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82CBB-7111-34E6-0ABB-77AC7763F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8770" y="170240"/>
            <a:ext cx="3325545" cy="183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4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95CB5-EB2E-C265-E2BA-4BEA691C0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F65449B-642F-BB76-2558-09A90D4068CB}"/>
              </a:ext>
            </a:extLst>
          </p:cNvPr>
          <p:cNvSpPr/>
          <p:nvPr/>
        </p:nvSpPr>
        <p:spPr>
          <a:xfrm>
            <a:off x="0" y="4278327"/>
            <a:ext cx="12192000" cy="1985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99E718-4D12-4414-1732-2BB8CF42D3C6}"/>
              </a:ext>
            </a:extLst>
          </p:cNvPr>
          <p:cNvSpPr/>
          <p:nvPr/>
        </p:nvSpPr>
        <p:spPr>
          <a:xfrm>
            <a:off x="158958" y="4289833"/>
            <a:ext cx="2261817" cy="1973653"/>
          </a:xfrm>
          <a:prstGeom prst="rect">
            <a:avLst/>
          </a:prstGeom>
          <a:solidFill>
            <a:srgbClr val="F5C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Leximin</a:t>
            </a:r>
            <a:endParaRPr lang="en-IL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D525EB-EECB-ABEE-5E36-160CC45069F1}"/>
              </a:ext>
            </a:extLst>
          </p:cNvPr>
          <p:cNvSpPr/>
          <p:nvPr/>
        </p:nvSpPr>
        <p:spPr>
          <a:xfrm>
            <a:off x="0" y="3327183"/>
            <a:ext cx="12192000" cy="8438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985704-B8CF-B62C-3737-A79051B7DBCC}"/>
              </a:ext>
            </a:extLst>
          </p:cNvPr>
          <p:cNvSpPr/>
          <p:nvPr/>
        </p:nvSpPr>
        <p:spPr>
          <a:xfrm>
            <a:off x="158959" y="3327183"/>
            <a:ext cx="2261817" cy="84506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Egalitarian</a:t>
            </a:r>
            <a:endParaRPr lang="en-IL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1F9DB-CFD3-BEA6-00DE-9CC4F8DB0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06" y="125087"/>
            <a:ext cx="11023794" cy="1067557"/>
          </a:xfrm>
        </p:spPr>
        <p:txBody>
          <a:bodyPr anchor="t">
            <a:noAutofit/>
          </a:bodyPr>
          <a:lstStyle/>
          <a:p>
            <a:pPr algn="l">
              <a:lnSpc>
                <a:spcPts val="8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latin typeface="Arial Rounded MT Bold" panose="020F0704030504030204" pitchFamily="34" charset="0"/>
              </a:rPr>
              <a:t>Welfare objectives – Complexity </a:t>
            </a:r>
            <a:endParaRPr lang="en-IL" sz="48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6C5EC6-54C5-7A3C-F271-6FB50CA1C868}"/>
              </a:ext>
            </a:extLst>
          </p:cNvPr>
          <p:cNvSpPr/>
          <p:nvPr/>
        </p:nvSpPr>
        <p:spPr>
          <a:xfrm>
            <a:off x="0" y="2008411"/>
            <a:ext cx="12192000" cy="621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0BE6B-9633-AD29-25E3-A82901329AD9}"/>
              </a:ext>
            </a:extLst>
          </p:cNvPr>
          <p:cNvSpPr/>
          <p:nvPr/>
        </p:nvSpPr>
        <p:spPr>
          <a:xfrm>
            <a:off x="158959" y="2008411"/>
            <a:ext cx="2261817" cy="62174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  <a:endParaRPr lang="en-IL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8A2484-0D15-FDD6-F409-48176B667CDE}"/>
              </a:ext>
            </a:extLst>
          </p:cNvPr>
          <p:cNvSpPr/>
          <p:nvPr/>
        </p:nvSpPr>
        <p:spPr>
          <a:xfrm>
            <a:off x="2793298" y="2008411"/>
            <a:ext cx="9311613" cy="621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Poly:  greedily assign each item to the agent who values it most.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545C45-BBCD-6B5D-5C9B-4EAAC235E6EC}"/>
              </a:ext>
            </a:extLst>
          </p:cNvPr>
          <p:cNvSpPr/>
          <p:nvPr/>
        </p:nvSpPr>
        <p:spPr>
          <a:xfrm>
            <a:off x="2793298" y="3447926"/>
            <a:ext cx="8734670" cy="621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NP-hard</a:t>
            </a:r>
            <a:br>
              <a:rPr lang="en-US" sz="22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22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     Approximation algorithms exist </a:t>
            </a:r>
            <a:r>
              <a:rPr lang="en-US" sz="16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(e.g. Bansal and </a:t>
            </a:r>
            <a:r>
              <a:rPr lang="en-US" sz="1600" dirty="0" err="1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Sviridenko</a:t>
            </a:r>
            <a:r>
              <a:rPr lang="en-US" sz="16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, 2006)</a:t>
            </a: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effectLst/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F5005C-6F93-69CB-3020-89DF974BFC2C}"/>
              </a:ext>
            </a:extLst>
          </p:cNvPr>
          <p:cNvSpPr/>
          <p:nvPr/>
        </p:nvSpPr>
        <p:spPr>
          <a:xfrm>
            <a:off x="2793298" y="4941265"/>
            <a:ext cx="8734670" cy="621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⇒ NP-hard. </a:t>
            </a:r>
          </a:p>
          <a:p>
            <a:r>
              <a:rPr lang="en-US" sz="22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We are not aware of any approximation algorithms.</a:t>
            </a:r>
          </a:p>
        </p:txBody>
      </p:sp>
      <p:pic>
        <p:nvPicPr>
          <p:cNvPr id="8" name="Picture 2" descr="Difficulty Levels: Over 3,790 Royalty-Free Licensable Stock Illustrations &amp;  Drawings | Shutterstock">
            <a:extLst>
              <a:ext uri="{FF2B5EF4-FFF2-40B4-BE49-F238E27FC236}">
                <a16:creationId xmlns:a16="http://schemas.microsoft.com/office/drawing/2014/main" id="{182FC741-90DD-CFE5-6BF1-83DAA6FD0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8219" r="10002" b="11520"/>
          <a:stretch/>
        </p:blipFill>
        <p:spPr bwMode="auto">
          <a:xfrm>
            <a:off x="10765971" y="0"/>
            <a:ext cx="1426029" cy="1067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6C7376A-9185-3B5A-E00F-A27444099AEE}"/>
              </a:ext>
            </a:extLst>
          </p:cNvPr>
          <p:cNvGrpSpPr/>
          <p:nvPr/>
        </p:nvGrpSpPr>
        <p:grpSpPr>
          <a:xfrm>
            <a:off x="0" y="1122944"/>
            <a:ext cx="12192000" cy="621746"/>
            <a:chOff x="0" y="1297120"/>
            <a:chExt cx="12192000" cy="621746"/>
          </a:xfrm>
          <a:solidFill>
            <a:schemeClr val="bg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B82827-7635-F910-C775-38079795B025}"/>
                </a:ext>
              </a:extLst>
            </p:cNvPr>
            <p:cNvSpPr/>
            <p:nvPr/>
          </p:nvSpPr>
          <p:spPr>
            <a:xfrm>
              <a:off x="0" y="1297120"/>
              <a:ext cx="12192000" cy="6217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6FCDFE57-5644-8E81-42E3-FCFF7DB23537}"/>
                </a:ext>
              </a:extLst>
            </p:cNvPr>
            <p:cNvSpPr txBox="1">
              <a:spLocks/>
            </p:cNvSpPr>
            <p:nvPr/>
          </p:nvSpPr>
          <p:spPr>
            <a:xfrm>
              <a:off x="177607" y="1351372"/>
              <a:ext cx="11851107" cy="513241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200" dirty="0">
                  <a:latin typeface="Arial Rounded MT Bold" panose="020F0704030504030204" pitchFamily="34" charset="0"/>
                </a:rPr>
                <a:t>Example: Allocating </a:t>
              </a:r>
              <a:r>
                <a:rPr lang="en-US" sz="2200" u="sng" dirty="0">
                  <a:latin typeface="Arial Rounded MT Bold" panose="020F0704030504030204" pitchFamily="34" charset="0"/>
                </a:rPr>
                <a:t>Indivisible</a:t>
              </a:r>
              <a:r>
                <a:rPr lang="en-US" sz="2200" dirty="0">
                  <a:latin typeface="Arial Rounded MT Bold" panose="020F0704030504030204" pitchFamily="34" charset="0"/>
                </a:rPr>
                <a:t> Goods Among Agents With </a:t>
              </a:r>
              <a:r>
                <a:rPr lang="en-US" sz="2200" u="sng" dirty="0">
                  <a:latin typeface="Arial Rounded MT Bold" panose="020F0704030504030204" pitchFamily="34" charset="0"/>
                </a:rPr>
                <a:t>Additive</a:t>
              </a:r>
              <a:r>
                <a:rPr lang="en-US" sz="2200" dirty="0">
                  <a:latin typeface="Arial Rounded MT Bold" panose="020F0704030504030204" pitchFamily="34" charset="0"/>
                </a:rPr>
                <a:t> Utilities</a:t>
              </a:r>
              <a:endParaRPr lang="en-IL" sz="22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DD9D502-3AC2-BF99-0B6D-20E97343C15A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0" dirty="0">
                <a:effectLst/>
                <a:latin typeface="Abadi Extra Light" panose="020B0204020104020204" pitchFamily="34" charset="0"/>
              </a:rPr>
              <a:t>The Santa Claus problem.  </a:t>
            </a:r>
            <a:r>
              <a:rPr lang="en-US" sz="1400" dirty="0">
                <a:latin typeface="Abadi Extra Light" panose="020B0204020104020204" pitchFamily="34" charset="0"/>
                <a:cs typeface="Calibri Light" panose="020F0302020204030204" pitchFamily="34" charset="0"/>
              </a:rPr>
              <a:t>Bansal and Sviridenko, 2006.</a:t>
            </a:r>
            <a:endParaRPr lang="en-US" sz="1400" b="1" i="0" dirty="0">
              <a:effectLst/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2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46324-F669-0399-4DE4-D69433383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4942-88E1-7699-4C2E-2F1EF2970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06" y="125087"/>
            <a:ext cx="11023794" cy="1067557"/>
          </a:xfrm>
        </p:spPr>
        <p:txBody>
          <a:bodyPr anchor="t">
            <a:noAutofit/>
          </a:bodyPr>
          <a:lstStyle/>
          <a:p>
            <a:pPr algn="l">
              <a:lnSpc>
                <a:spcPts val="8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latin typeface="Arial Rounded MT Bold" panose="020F0704030504030204" pitchFamily="34" charset="0"/>
              </a:rPr>
              <a:t>Our Contribution</a:t>
            </a:r>
            <a:endParaRPr lang="en-IL" sz="48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12FEF5F-C805-1D31-9550-B3A0682ADEDE}"/>
                  </a:ext>
                </a:extLst>
              </p:cNvPr>
              <p:cNvSpPr/>
              <p:nvPr/>
            </p:nvSpPr>
            <p:spPr>
              <a:xfrm>
                <a:off x="295003" y="1120420"/>
                <a:ext cx="11592428" cy="27914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200"/>
                  </a:spcAft>
                </a:pPr>
                <a:r>
                  <a:rPr lang="en-US" sz="26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For </a:t>
                </a:r>
                <a:r>
                  <a:rPr lang="en-US" sz="2600" b="1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any </a:t>
                </a:r>
                <a:r>
                  <a:rPr lang="en-US" sz="26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social choice problem with utilities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0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:</a:t>
                </a:r>
              </a:p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If you give us </a:t>
                </a:r>
                <a:r>
                  <a:rPr lang="en-US" sz="26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 black-box that computes a </a:t>
                </a:r>
                <a:br>
                  <a:rPr lang="en-US" sz="26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</a:br>
                <a:r>
                  <a:rPr lang="en-US" sz="2600" dirty="0">
                    <a:solidFill>
                      <a:schemeClr val="tx1"/>
                    </a:solidFill>
                    <a:effectLst/>
                    <a:highlight>
                      <a:srgbClr val="DFECD2"/>
                    </a:highlight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utilitarian-optimal</a:t>
                </a:r>
                <a:r>
                  <a:rPr lang="en-US" sz="2600" baseline="30000" dirty="0">
                    <a:solidFill>
                      <a:schemeClr val="tx1"/>
                    </a:solidFill>
                    <a:effectLst/>
                    <a:highlight>
                      <a:srgbClr val="DFECD2"/>
                    </a:highlight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1</a:t>
                </a:r>
                <a:r>
                  <a:rPr lang="en-US" sz="26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selection in polytime –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then we give you a polytime algorithm that </a:t>
                </a:r>
                <a:r>
                  <a:rPr lang="en-US" sz="26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computes a</a:t>
                </a:r>
                <a:br>
                  <a:rPr lang="en-US" sz="26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</a:br>
                <a:r>
                  <a:rPr lang="en-US" sz="2600" dirty="0">
                    <a:solidFill>
                      <a:schemeClr val="tx1"/>
                    </a:solidFill>
                    <a:highlight>
                      <a:srgbClr val="F5C2C2"/>
                    </a:highlight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leximin-optimal</a:t>
                </a:r>
                <a:r>
                  <a:rPr lang="en-US" sz="2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 (in expectation) </a:t>
                </a:r>
                <a:r>
                  <a:rPr lang="en-US" sz="260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lottery over selections</a:t>
                </a:r>
                <a:r>
                  <a:rPr lang="en-US" sz="2600" dirty="0">
                    <a:solidFill>
                      <a:schemeClr val="tx1"/>
                    </a:solidFill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.</a:t>
                </a:r>
                <a:endParaRPr lang="en-US" sz="2600" dirty="0">
                  <a:solidFill>
                    <a:schemeClr val="tx1"/>
                  </a:solidFill>
                  <a:effectLst/>
                  <a:latin typeface="Arial Rounded MT Bold" panose="020F07040305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12FEF5F-C805-1D31-9550-B3A0682AD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03" y="1120420"/>
                <a:ext cx="11592428" cy="2791481"/>
              </a:xfrm>
              <a:prstGeom prst="rect">
                <a:avLst/>
              </a:prstGeom>
              <a:blipFill>
                <a:blip r:embed="rId3"/>
                <a:stretch>
                  <a:fillRect l="-9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2D12B74-D855-0C08-E2AF-949DA21723B2}"/>
              </a:ext>
            </a:extLst>
          </p:cNvPr>
          <p:cNvSpPr/>
          <p:nvPr/>
        </p:nvSpPr>
        <p:spPr>
          <a:xfrm>
            <a:off x="0" y="6150010"/>
            <a:ext cx="9311613" cy="376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1. for weighted (non-normalized) utilities.</a:t>
            </a:r>
            <a:endParaRPr lang="en-US" sz="2000" dirty="0">
              <a:solidFill>
                <a:schemeClr val="tx1"/>
              </a:solidFill>
              <a:effectLst/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1E1581-4BEE-415B-041B-E2AD9E5CC749}"/>
              </a:ext>
            </a:extLst>
          </p:cNvPr>
          <p:cNvSpPr/>
          <p:nvPr/>
        </p:nvSpPr>
        <p:spPr>
          <a:xfrm>
            <a:off x="295003" y="4182001"/>
            <a:ext cx="11470249" cy="1997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Our reduction is </a:t>
            </a:r>
            <a:r>
              <a:rPr lang="en-US" sz="26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robust</a:t>
            </a:r>
            <a:r>
              <a:rPr lang="en-US" sz="26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If your </a:t>
            </a:r>
            <a:r>
              <a:rPr lang="en-US" sz="26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black-box is </a:t>
            </a:r>
            <a:r>
              <a:rPr lang="en-US" sz="2600" dirty="0">
                <a:solidFill>
                  <a:schemeClr val="tx1"/>
                </a:solidFill>
                <a:highlight>
                  <a:srgbClr val="DFECD2"/>
                </a:highlight>
                <a:latin typeface="Arial Rounded MT Bold" panose="020F0704030504030204" pitchFamily="34" charset="0"/>
                <a:cs typeface="Calibri Light" panose="020F0302020204030204" pitchFamily="34" charset="0"/>
              </a:rPr>
              <a:t>𝛼-approximately </a:t>
            </a:r>
            <a:r>
              <a:rPr lang="en-US" sz="2600" dirty="0">
                <a:solidFill>
                  <a:schemeClr val="tx1"/>
                </a:solidFill>
                <a:effectLst/>
                <a:highlight>
                  <a:srgbClr val="DFECD2"/>
                </a:highlight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utilitarian-optimal - </a:t>
            </a:r>
            <a:endParaRPr lang="en-US" sz="2600" dirty="0">
              <a:solidFill>
                <a:schemeClr val="tx1"/>
              </a:solidFill>
              <a:effectLst/>
              <a:latin typeface="Arial Rounded MT Bold" panose="020F0704030504030204" pitchFamily="34" charset="0"/>
              <a:cs typeface="Calibri Light" panose="020F0302020204030204" pitchFamily="34" charset="0"/>
            </a:endParaRPr>
          </a:p>
          <a:p>
            <a:pPr marL="5040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then our   lottery </a:t>
            </a:r>
            <a:r>
              <a:rPr lang="en-US" sz="26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is </a:t>
            </a:r>
            <a:r>
              <a:rPr lang="en-US" sz="2600" dirty="0">
                <a:solidFill>
                  <a:schemeClr val="tx1"/>
                </a:solidFill>
                <a:highlight>
                  <a:srgbClr val="F5C2C2"/>
                </a:highlight>
                <a:latin typeface="Arial Rounded MT Bold" panose="020F0704030504030204" pitchFamily="34" charset="0"/>
                <a:cs typeface="Calibri Light" panose="020F0302020204030204" pitchFamily="34" charset="0"/>
              </a:rPr>
              <a:t>𝛼-approximately</a:t>
            </a:r>
            <a:r>
              <a:rPr lang="en-US" sz="2600" dirty="0">
                <a:solidFill>
                  <a:schemeClr val="tx1"/>
                </a:solidFill>
                <a:effectLst/>
                <a:highlight>
                  <a:srgbClr val="F5C2C2"/>
                </a:highlight>
                <a:latin typeface="Arial Rounded MT Bold" panose="020F0704030504030204" pitchFamily="34" charset="0"/>
                <a:cs typeface="Calibri Light" panose="020F0302020204030204" pitchFamily="34" charset="0"/>
              </a:rPr>
              <a:t> leximin-optimal</a:t>
            </a:r>
            <a:r>
              <a:rPr lang="en-US" sz="2600" baseline="30000" dirty="0">
                <a:solidFill>
                  <a:schemeClr val="tx1"/>
                </a:solidFill>
                <a:effectLst/>
                <a:highlight>
                  <a:srgbClr val="F5C2C2"/>
                </a:highlight>
                <a:latin typeface="Arial Rounded MT Bold" panose="020F0704030504030204" pitchFamily="34" charset="0"/>
                <a:cs typeface="Calibri Light" panose="020F0302020204030204" pitchFamily="34" charset="0"/>
              </a:rPr>
              <a:t>2</a:t>
            </a:r>
            <a:r>
              <a:rPr lang="en-US" sz="26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54B51-4890-196C-7294-70CC7C32F4F4}"/>
              </a:ext>
            </a:extLst>
          </p:cNvPr>
          <p:cNvSpPr/>
          <p:nvPr/>
        </p:nvSpPr>
        <p:spPr>
          <a:xfrm>
            <a:off x="-1" y="6449917"/>
            <a:ext cx="9311613" cy="376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 Light" panose="020F0302020204030204" pitchFamily="34" charset="0"/>
              </a:rPr>
              <a:t>2. for an appropriate definition of ‘approximately leximin-optimal’.</a:t>
            </a:r>
            <a:endParaRPr lang="en-US" sz="2000" dirty="0">
              <a:solidFill>
                <a:schemeClr val="tx1"/>
              </a:solidFill>
              <a:effectLst/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B33A5-2676-ABD2-FE5E-355F624CC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871" y="174311"/>
            <a:ext cx="3849521" cy="13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24597-D669-716B-49C2-36951C5BB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1DD5-B031-87C6-CEBD-AB63C4D4D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59" y="52566"/>
            <a:ext cx="11224429" cy="808904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Previous Work 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(Kawase &amp; Sumita, 2020)</a:t>
            </a:r>
            <a:endParaRPr lang="en-IL" sz="36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C6B8A-474B-33F7-62A7-2D6EDDD1A2D0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i="0" dirty="0">
                <a:effectLst/>
                <a:latin typeface="Abadi Extra Light" panose="020B0204020104020204" pitchFamily="34" charset="0"/>
              </a:rPr>
              <a:t>On the Max-Min Fair Stochastic Allocation of Indivisible Goods.  </a:t>
            </a:r>
            <a:r>
              <a:rPr lang="en-US" sz="1400" dirty="0">
                <a:latin typeface="Abadi Extra Light" panose="020B0204020104020204" pitchFamily="34" charset="0"/>
                <a:cs typeface="Calibri Light" panose="020F0302020204030204" pitchFamily="34" charset="0"/>
              </a:rPr>
              <a:t>Kawase and Sumita, 2020.</a:t>
            </a:r>
            <a:endParaRPr lang="en-US" sz="1400" b="1" i="0" dirty="0">
              <a:effectLst/>
              <a:latin typeface="Abadi Extra Light" panose="020B02040201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DD1C08-49D2-DF77-1EA1-96ACA387B7FA}"/>
              </a:ext>
            </a:extLst>
          </p:cNvPr>
          <p:cNvSpPr/>
          <p:nvPr/>
        </p:nvSpPr>
        <p:spPr>
          <a:xfrm>
            <a:off x="0" y="949926"/>
            <a:ext cx="12192000" cy="931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F630D9-E662-E48F-C7FB-A76FED4435E5}"/>
              </a:ext>
            </a:extLst>
          </p:cNvPr>
          <p:cNvSpPr/>
          <p:nvPr/>
        </p:nvSpPr>
        <p:spPr>
          <a:xfrm>
            <a:off x="158959" y="949926"/>
            <a:ext cx="2261817" cy="931734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Problem</a:t>
            </a:r>
            <a:endParaRPr lang="en-IL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D0C41A-9E59-ACC8-BA3F-B78E92E3C02C}"/>
              </a:ext>
            </a:extLst>
          </p:cNvPr>
          <p:cNvSpPr/>
          <p:nvPr/>
        </p:nvSpPr>
        <p:spPr>
          <a:xfrm>
            <a:off x="2579735" y="956809"/>
            <a:ext cx="5781460" cy="49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Stochastic </a:t>
            </a:r>
            <a:r>
              <a:rPr lang="en-US" sz="2000" i="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Allocation of Indivisible Goods.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7FCA25-9F26-3D73-9E9E-62567B532950}"/>
              </a:ext>
            </a:extLst>
          </p:cNvPr>
          <p:cNvSpPr/>
          <p:nvPr/>
        </p:nvSpPr>
        <p:spPr>
          <a:xfrm>
            <a:off x="2579735" y="1346084"/>
            <a:ext cx="8536610" cy="49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The output is a lottery over the set of (deterministic) allocations.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E71354-FB97-354C-D292-E6EEA9B2C4E6}"/>
              </a:ext>
            </a:extLst>
          </p:cNvPr>
          <p:cNvSpPr/>
          <p:nvPr/>
        </p:nvSpPr>
        <p:spPr>
          <a:xfrm>
            <a:off x="0" y="2114988"/>
            <a:ext cx="12192000" cy="992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B8D26F-DD38-28D2-7BEE-EC23805380BD}"/>
              </a:ext>
            </a:extLst>
          </p:cNvPr>
          <p:cNvSpPr/>
          <p:nvPr/>
        </p:nvSpPr>
        <p:spPr>
          <a:xfrm>
            <a:off x="4795030" y="2204694"/>
            <a:ext cx="1242391" cy="35507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E43EE4-B1F5-D9EE-512F-6D1B59A53A85}"/>
              </a:ext>
            </a:extLst>
          </p:cNvPr>
          <p:cNvSpPr/>
          <p:nvPr/>
        </p:nvSpPr>
        <p:spPr>
          <a:xfrm>
            <a:off x="158959" y="2128995"/>
            <a:ext cx="6894642" cy="49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Theorem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:  Given an 𝛼-approx. alg. for utilitarian</a:t>
            </a:r>
            <a:endParaRPr lang="en-US" sz="2000" i="0" dirty="0"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939682-9EA1-E89B-4BC4-66FD22B2FB40}"/>
              </a:ext>
            </a:extLst>
          </p:cNvPr>
          <p:cNvSpPr/>
          <p:nvPr/>
        </p:nvSpPr>
        <p:spPr>
          <a:xfrm>
            <a:off x="4795029" y="2637077"/>
            <a:ext cx="1379063" cy="355076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8CE102-4A94-26E0-38C1-4C7D108FF874}"/>
              </a:ext>
            </a:extLst>
          </p:cNvPr>
          <p:cNvSpPr/>
          <p:nvPr/>
        </p:nvSpPr>
        <p:spPr>
          <a:xfrm>
            <a:off x="158959" y="2578791"/>
            <a:ext cx="8536610" cy="49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  one can obtain an 𝛼-approx. alg. for egalitarian in polynomial time.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85D7AA-DAA1-0716-7E9B-17311D2A9785}"/>
              </a:ext>
            </a:extLst>
          </p:cNvPr>
          <p:cNvSpPr/>
          <p:nvPr/>
        </p:nvSpPr>
        <p:spPr>
          <a:xfrm>
            <a:off x="4458466" y="3994263"/>
            <a:ext cx="2595135" cy="1491347"/>
          </a:xfrm>
          <a:prstGeom prst="rect">
            <a:avLst/>
          </a:prstGeom>
          <a:solidFill>
            <a:srgbClr val="FFC000">
              <a:alpha val="10196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F640F-F08B-0E8B-F9A6-6D3F0566D4B9}"/>
              </a:ext>
            </a:extLst>
          </p:cNvPr>
          <p:cNvSpPr/>
          <p:nvPr/>
        </p:nvSpPr>
        <p:spPr>
          <a:xfrm>
            <a:off x="4863494" y="4526724"/>
            <a:ext cx="1762724" cy="726908"/>
          </a:xfrm>
          <a:prstGeom prst="rect">
            <a:avLst/>
          </a:prstGeom>
          <a:solidFill>
            <a:srgbClr val="00B050">
              <a:alpha val="10196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5A2BB-BDF8-2843-18D0-48BD82CC8041}"/>
              </a:ext>
            </a:extLst>
          </p:cNvPr>
          <p:cNvSpPr txBox="1"/>
          <p:nvPr/>
        </p:nvSpPr>
        <p:spPr>
          <a:xfrm>
            <a:off x="4913189" y="4605109"/>
            <a:ext cx="150307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C4C00A-1CD0-1C16-6698-938F14A374D2}"/>
              </a:ext>
            </a:extLst>
          </p:cNvPr>
          <p:cNvCxnSpPr>
            <a:cxnSpLocks/>
          </p:cNvCxnSpPr>
          <p:nvPr/>
        </p:nvCxnSpPr>
        <p:spPr>
          <a:xfrm>
            <a:off x="7086502" y="4605109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0278AF-7C5A-847E-39CE-256E4AB125F3}"/>
              </a:ext>
            </a:extLst>
          </p:cNvPr>
          <p:cNvCxnSpPr>
            <a:cxnSpLocks/>
          </p:cNvCxnSpPr>
          <p:nvPr/>
        </p:nvCxnSpPr>
        <p:spPr>
          <a:xfrm>
            <a:off x="3715026" y="4605109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A0E80E6-6093-4C3E-0DC8-0A0924687C54}"/>
              </a:ext>
            </a:extLst>
          </p:cNvPr>
          <p:cNvSpPr txBox="1"/>
          <p:nvPr/>
        </p:nvSpPr>
        <p:spPr>
          <a:xfrm>
            <a:off x="4505961" y="4036914"/>
            <a:ext cx="1554962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Egalitarian</a:t>
            </a:r>
            <a:endParaRPr lang="en-IL" sz="20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0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71814-1086-23E7-820D-C947B369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EAF90FF-DCB2-737B-45B5-B642EFAC277A}"/>
              </a:ext>
            </a:extLst>
          </p:cNvPr>
          <p:cNvSpPr/>
          <p:nvPr/>
        </p:nvSpPr>
        <p:spPr>
          <a:xfrm>
            <a:off x="0" y="2130897"/>
            <a:ext cx="12191999" cy="954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B5D118-D93E-E6E5-72AC-768A28396594}"/>
              </a:ext>
            </a:extLst>
          </p:cNvPr>
          <p:cNvSpPr/>
          <p:nvPr/>
        </p:nvSpPr>
        <p:spPr>
          <a:xfrm>
            <a:off x="0" y="2127583"/>
            <a:ext cx="12192000" cy="992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DB5492-D8E8-9F60-4D70-EC2B27F3B6B1}"/>
              </a:ext>
            </a:extLst>
          </p:cNvPr>
          <p:cNvSpPr/>
          <p:nvPr/>
        </p:nvSpPr>
        <p:spPr>
          <a:xfrm>
            <a:off x="4795030" y="2217289"/>
            <a:ext cx="1242391" cy="35507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460661-17F2-C272-5D6E-1DD729384123}"/>
              </a:ext>
            </a:extLst>
          </p:cNvPr>
          <p:cNvSpPr/>
          <p:nvPr/>
        </p:nvSpPr>
        <p:spPr>
          <a:xfrm>
            <a:off x="158959" y="2141590"/>
            <a:ext cx="6894642" cy="49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Theorem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:  Given an 𝛼-approx. alg. for utilitarian</a:t>
            </a:r>
            <a:endParaRPr lang="en-US" sz="2000" i="0" dirty="0"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79DDA2D-5598-C6FF-094E-69B2865F7C06}"/>
              </a:ext>
            </a:extLst>
          </p:cNvPr>
          <p:cNvSpPr/>
          <p:nvPr/>
        </p:nvSpPr>
        <p:spPr>
          <a:xfrm>
            <a:off x="4795030" y="2665085"/>
            <a:ext cx="939849" cy="35507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B15E7D-6E36-8816-B29B-5712BCBA9A7C}"/>
              </a:ext>
            </a:extLst>
          </p:cNvPr>
          <p:cNvSpPr/>
          <p:nvPr/>
        </p:nvSpPr>
        <p:spPr>
          <a:xfrm>
            <a:off x="158959" y="2591386"/>
            <a:ext cx="8536610" cy="49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   one can obtain an 𝛼-approx. alg. for leximin in polynomial time.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E4BA8E-449C-D4C8-E85D-AAC9CCD31B69}"/>
              </a:ext>
            </a:extLst>
          </p:cNvPr>
          <p:cNvSpPr/>
          <p:nvPr/>
        </p:nvSpPr>
        <p:spPr>
          <a:xfrm>
            <a:off x="-2" y="907479"/>
            <a:ext cx="12192000" cy="931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1A0B8-1938-A272-F7CD-030A1C8F53B2}"/>
              </a:ext>
            </a:extLst>
          </p:cNvPr>
          <p:cNvSpPr/>
          <p:nvPr/>
        </p:nvSpPr>
        <p:spPr>
          <a:xfrm>
            <a:off x="158957" y="907479"/>
            <a:ext cx="2261817" cy="931734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Problem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0536BE4-1694-6D60-E909-F4ED22853561}"/>
                  </a:ext>
                </a:extLst>
              </p:cNvPr>
              <p:cNvSpPr/>
              <p:nvPr/>
            </p:nvSpPr>
            <p:spPr>
              <a:xfrm>
                <a:off x="2579733" y="914362"/>
                <a:ext cx="9347224" cy="4940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i="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cs typeface="Calibri Light" panose="020F0302020204030204" pitchFamily="34" charset="0"/>
                  </a:rPr>
                  <a:t>Any social choice problem with utilities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0</m:t>
                    </m:r>
                  </m:oMath>
                </a14:m>
                <a:r>
                  <a:rPr lang="en-US" sz="2000" i="0" dirty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0536BE4-1694-6D60-E909-F4ED22853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33" y="914362"/>
                <a:ext cx="9347224" cy="494076"/>
              </a:xfrm>
              <a:prstGeom prst="rect">
                <a:avLst/>
              </a:prstGeom>
              <a:blipFill>
                <a:blip r:embed="rId3"/>
                <a:stretch>
                  <a:fillRect l="-652" b="-12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40163CC2-6184-2189-0CD9-9F024205CB31}"/>
              </a:ext>
            </a:extLst>
          </p:cNvPr>
          <p:cNvSpPr/>
          <p:nvPr/>
        </p:nvSpPr>
        <p:spPr>
          <a:xfrm>
            <a:off x="2579733" y="1303637"/>
            <a:ext cx="8536610" cy="49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The output is a lottery over the set of (deterministic) selections.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BBA5127-D58F-7E89-7A57-B6240EC77C12}"/>
              </a:ext>
            </a:extLst>
          </p:cNvPr>
          <p:cNvSpPr txBox="1">
            <a:spLocks/>
          </p:cNvSpPr>
          <p:nvPr/>
        </p:nvSpPr>
        <p:spPr>
          <a:xfrm>
            <a:off x="158959" y="52566"/>
            <a:ext cx="11224429" cy="80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Our Work </a:t>
            </a:r>
            <a:r>
              <a:rPr lang="en-US" sz="20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(2024)</a:t>
            </a:r>
            <a:endParaRPr lang="en-IL" sz="36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B1B526-B82A-3FCB-757A-B2E8570FA640}"/>
              </a:ext>
            </a:extLst>
          </p:cNvPr>
          <p:cNvSpPr/>
          <p:nvPr/>
        </p:nvSpPr>
        <p:spPr>
          <a:xfrm>
            <a:off x="4458466" y="3978039"/>
            <a:ext cx="2595135" cy="1491347"/>
          </a:xfrm>
          <a:prstGeom prst="rect">
            <a:avLst/>
          </a:prstGeom>
          <a:solidFill>
            <a:srgbClr val="F5C2C2">
              <a:alpha val="25098"/>
            </a:srgbClr>
          </a:solidFill>
          <a:ln w="5715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D69E45-8AA9-DDCB-785D-646C24E8F187}"/>
              </a:ext>
            </a:extLst>
          </p:cNvPr>
          <p:cNvSpPr/>
          <p:nvPr/>
        </p:nvSpPr>
        <p:spPr>
          <a:xfrm>
            <a:off x="4874671" y="4540781"/>
            <a:ext cx="1762724" cy="726908"/>
          </a:xfrm>
          <a:prstGeom prst="rect">
            <a:avLst/>
          </a:prstGeom>
          <a:solidFill>
            <a:srgbClr val="DFECD2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76C92-1405-EE6B-415C-7858B5096D42}"/>
              </a:ext>
            </a:extLst>
          </p:cNvPr>
          <p:cNvSpPr txBox="1"/>
          <p:nvPr/>
        </p:nvSpPr>
        <p:spPr>
          <a:xfrm>
            <a:off x="4913189" y="4588885"/>
            <a:ext cx="150307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Utilitarian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66C36E-9275-CA22-2D4B-7C76B3CD6BCA}"/>
              </a:ext>
            </a:extLst>
          </p:cNvPr>
          <p:cNvCxnSpPr>
            <a:cxnSpLocks/>
          </p:cNvCxnSpPr>
          <p:nvPr/>
        </p:nvCxnSpPr>
        <p:spPr>
          <a:xfrm>
            <a:off x="7086502" y="4588885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ABC4BE-A80A-ACAB-6BD0-0B18B73126C4}"/>
              </a:ext>
            </a:extLst>
          </p:cNvPr>
          <p:cNvCxnSpPr>
            <a:cxnSpLocks/>
          </p:cNvCxnSpPr>
          <p:nvPr/>
        </p:nvCxnSpPr>
        <p:spPr>
          <a:xfrm>
            <a:off x="3715026" y="4588885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BDB25A-95B1-583E-FC90-7C3F43897703}"/>
              </a:ext>
            </a:extLst>
          </p:cNvPr>
          <p:cNvSpPr txBox="1"/>
          <p:nvPr/>
        </p:nvSpPr>
        <p:spPr>
          <a:xfrm>
            <a:off x="4505961" y="4020690"/>
            <a:ext cx="1554962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Leximin</a:t>
            </a:r>
            <a:endParaRPr lang="en-IL" sz="2000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83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6033</TotalTime>
  <Words>4250</Words>
  <Application>Microsoft Office PowerPoint</Application>
  <PresentationFormat>Widescreen</PresentationFormat>
  <Paragraphs>910</Paragraphs>
  <Slides>53</Slides>
  <Notes>42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Aptos</vt:lpstr>
      <vt:lpstr>Abadi Extra Light</vt:lpstr>
      <vt:lpstr>Arial Rounded MT Bold</vt:lpstr>
      <vt:lpstr>Wingdings</vt:lpstr>
      <vt:lpstr>Cambria Math</vt:lpstr>
      <vt:lpstr>Calibri Light</vt:lpstr>
      <vt:lpstr>Aptos Display</vt:lpstr>
      <vt:lpstr>Arial</vt:lpstr>
      <vt:lpstr>Abadi</vt:lpstr>
      <vt:lpstr>Office Theme</vt:lpstr>
      <vt:lpstr>Reducing      Leximin Fairness         to Utilitarian Optimization</vt:lpstr>
      <vt:lpstr>PowerPoint Presentation</vt:lpstr>
      <vt:lpstr>PowerPoint Presentation</vt:lpstr>
      <vt:lpstr>Welfare objectives </vt:lpstr>
      <vt:lpstr>Welfare objectives – Computation </vt:lpstr>
      <vt:lpstr>Welfare objectives – Complexity </vt:lpstr>
      <vt:lpstr>Our Contribution</vt:lpstr>
      <vt:lpstr>Previous Work (Kawase &amp; Sumita, 2020)</vt:lpstr>
      <vt:lpstr>PowerPoint Presentation</vt:lpstr>
      <vt:lpstr>PowerPoint Presentation</vt:lpstr>
      <vt:lpstr>The Model</vt:lpstr>
      <vt:lpstr>The Model</vt:lpstr>
      <vt:lpstr>The Model</vt:lpstr>
      <vt:lpstr>The Model</vt:lpstr>
      <vt:lpstr>The Model</vt:lpstr>
      <vt:lpstr>Leximin Optimization</vt:lpstr>
      <vt:lpstr>Leximin Optimization</vt:lpstr>
      <vt:lpstr>Leximin Optimization</vt:lpstr>
      <vt:lpstr>Leximin Optimization</vt:lpstr>
      <vt:lpstr>The Ordered Outcomes Algorithm     (Ogryczak &amp; Sliwinski, 2006)</vt:lpstr>
      <vt:lpstr>The Ordered Outcomes Algorithm</vt:lpstr>
      <vt:lpstr>The Ordered Outcomes Algorithm</vt:lpstr>
      <vt:lpstr>The Ordered Outcomes Algorithm</vt:lpstr>
      <vt:lpstr>The Ordered Outcomes Algorithm</vt:lpstr>
      <vt:lpstr>Leximin Approximation</vt:lpstr>
      <vt:lpstr>The Ordered Outcomes Algorithm</vt:lpstr>
      <vt:lpstr>Reduction Flow</vt:lpstr>
      <vt:lpstr>Reduction Flow</vt:lpstr>
      <vt:lpstr>Reduction Flow</vt:lpstr>
      <vt:lpstr>PowerPoint Presentation</vt:lpstr>
      <vt:lpstr>Reduction Flow</vt:lpstr>
      <vt:lpstr>An α-Shallow Solver: Definition</vt:lpstr>
      <vt:lpstr>An α-Shallow Solver: Definition</vt:lpstr>
      <vt:lpstr>An α-Shallow Solver for P1</vt:lpstr>
      <vt:lpstr>An α-Shallow Solver for P1</vt:lpstr>
      <vt:lpstr>An α-Shallow Solver for P1</vt:lpstr>
      <vt:lpstr>An α-Shallow Solver for P1</vt:lpstr>
      <vt:lpstr>An α-Shallow Solver for P1</vt:lpstr>
      <vt:lpstr>An α-Shallow Solver for P1</vt:lpstr>
      <vt:lpstr>An α-Shallow Solver for P1</vt:lpstr>
      <vt:lpstr>An α-Weak Feasibility-Oracle for P1</vt:lpstr>
      <vt:lpstr>An α-Weak Feasibility-Oracle for P1</vt:lpstr>
      <vt:lpstr>An α-Weak Feasibility-Oracle for P1</vt:lpstr>
      <vt:lpstr>An α-Weak Feasibility-Oracle for P1</vt:lpstr>
      <vt:lpstr>An α-Weak Feasibility-Oracle for P1</vt:lpstr>
      <vt:lpstr>An α-Weak Feasibility-Oracle for P1</vt:lpstr>
      <vt:lpstr>An α-Weak Feasibility-Oracle for P1</vt:lpstr>
      <vt:lpstr>An 1/α-Approx-Optimal Solver for P2</vt:lpstr>
      <vt:lpstr>An 1/α-Approx-Optimal Solver for P3 </vt:lpstr>
      <vt:lpstr>An 1/α-Approx-Optimal Solver for P3 </vt:lpstr>
      <vt:lpstr>Reduction Flow</vt:lpstr>
      <vt:lpstr>PowerPoint Presentation</vt:lpstr>
      <vt:lpstr>Open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eden hartman</dc:creator>
  <cp:lastModifiedBy>דוד אראל סגל הלוי/David Erel Segal Halevi</cp:lastModifiedBy>
  <cp:revision>289</cp:revision>
  <cp:lastPrinted>2024-12-11T03:10:56Z</cp:lastPrinted>
  <dcterms:created xsi:type="dcterms:W3CDTF">2024-12-03T07:41:14Z</dcterms:created>
  <dcterms:modified xsi:type="dcterms:W3CDTF">2024-12-12T04:39:01Z</dcterms:modified>
</cp:coreProperties>
</file>